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8" r:id="rId1"/>
  </p:sldMasterIdLst>
  <p:notesMasterIdLst>
    <p:notesMasterId r:id="rId22"/>
  </p:notesMasterIdLst>
  <p:handoutMasterIdLst>
    <p:handoutMasterId r:id="rId23"/>
  </p:handoutMasterIdLst>
  <p:sldIdLst>
    <p:sldId id="321" r:id="rId2"/>
    <p:sldId id="302" r:id="rId3"/>
    <p:sldId id="307" r:id="rId4"/>
    <p:sldId id="290" r:id="rId5"/>
    <p:sldId id="269" r:id="rId6"/>
    <p:sldId id="316" r:id="rId7"/>
    <p:sldId id="322" r:id="rId8"/>
    <p:sldId id="319" r:id="rId9"/>
    <p:sldId id="318" r:id="rId10"/>
    <p:sldId id="317" r:id="rId11"/>
    <p:sldId id="689" r:id="rId12"/>
    <p:sldId id="284" r:id="rId13"/>
    <p:sldId id="686" r:id="rId14"/>
    <p:sldId id="685" r:id="rId15"/>
    <p:sldId id="309" r:id="rId16"/>
    <p:sldId id="688" r:id="rId17"/>
    <p:sldId id="271" r:id="rId18"/>
    <p:sldId id="310" r:id="rId19"/>
    <p:sldId id="311" r:id="rId20"/>
    <p:sldId id="312" r:id="rId21"/>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9" orient="horz" pos="169">
          <p15:clr>
            <a:srgbClr val="A4A3A4"/>
          </p15:clr>
        </p15:guide>
        <p15:guide id="10" pos="2880">
          <p15:clr>
            <a:srgbClr val="A4A3A4"/>
          </p15:clr>
        </p15:guide>
        <p15:guide id="11" pos="198" userDrawn="1">
          <p15:clr>
            <a:srgbClr val="A4A3A4"/>
          </p15:clr>
        </p15:guide>
        <p15:guide id="12" pos="5562" userDrawn="1">
          <p15:clr>
            <a:srgbClr val="A4A3A4"/>
          </p15:clr>
        </p15:guide>
        <p15:guide id="13" orient="horz" pos="637" userDrawn="1">
          <p15:clr>
            <a:srgbClr val="A4A3A4"/>
          </p15:clr>
        </p15:guide>
        <p15:guide id="14" orient="horz" pos="746" userDrawn="1">
          <p15:clr>
            <a:srgbClr val="A4A3A4"/>
          </p15:clr>
        </p15:guide>
        <p15:guide id="15" orient="horz" pos="1619" userDrawn="1">
          <p15:clr>
            <a:srgbClr val="A4A3A4"/>
          </p15:clr>
        </p15:guide>
        <p15:guide id="16" orient="horz" pos="2866"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MPAIS Isabelle DTSI/DI" initials="RID" lastIdx="4" clrIdx="0">
    <p:extLst>
      <p:ext uri="{19B8F6BF-5375-455C-9EA6-DF929625EA0E}">
        <p15:presenceInfo xmlns:p15="http://schemas.microsoft.com/office/powerpoint/2012/main" userId="S::isabelle.rompais@orange.com::a8e9e093-9ee5-4db1-a43d-dc746c672c6d" providerId="AD"/>
      </p:ext>
    </p:extLst>
  </p:cmAuthor>
  <p:cmAuthor id="2" name="ANDRÉ Fabienne SG/DJ" initials="AFS" lastIdx="4" clrIdx="1">
    <p:extLst>
      <p:ext uri="{19B8F6BF-5375-455C-9EA6-DF929625EA0E}">
        <p15:presenceInfo xmlns:p15="http://schemas.microsoft.com/office/powerpoint/2012/main" userId="S::fabienne.andre@orange.com::7c135bdc-b543-4438-b552-fb6e7239a1d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7900"/>
    <a:srgbClr val="000000"/>
    <a:srgbClr val="FFD200"/>
    <a:srgbClr val="A885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7849" autoAdjust="0"/>
    <p:restoredTop sz="78293" autoAdjust="0"/>
  </p:normalViewPr>
  <p:slideViewPr>
    <p:cSldViewPr showGuides="1">
      <p:cViewPr varScale="1">
        <p:scale>
          <a:sx n="49" d="100"/>
          <a:sy n="49" d="100"/>
        </p:scale>
        <p:origin x="1502" y="27"/>
      </p:cViewPr>
      <p:guideLst>
        <p:guide orient="horz" pos="169"/>
        <p:guide pos="2880"/>
        <p:guide pos="198"/>
        <p:guide pos="5562"/>
        <p:guide orient="horz" pos="637"/>
        <p:guide orient="horz" pos="746"/>
        <p:guide orient="horz" pos="1619"/>
        <p:guide orient="horz" pos="2866"/>
      </p:guideLst>
    </p:cSldViewPr>
  </p:slideViewPr>
  <p:outlineViewPr>
    <p:cViewPr>
      <p:scale>
        <a:sx n="33" d="100"/>
        <a:sy n="33" d="100"/>
      </p:scale>
      <p:origin x="0" y="14958"/>
    </p:cViewPr>
  </p:outlineViewPr>
  <p:notesTextViewPr>
    <p:cViewPr>
      <p:scale>
        <a:sx n="1" d="1"/>
        <a:sy n="1" d="1"/>
      </p:scale>
      <p:origin x="0" y="0"/>
    </p:cViewPr>
  </p:notesTextViewPr>
  <p:sorterViewPr>
    <p:cViewPr varScale="1">
      <p:scale>
        <a:sx n="100" d="100"/>
        <a:sy n="100" d="100"/>
      </p:scale>
      <p:origin x="0" y="0"/>
    </p:cViewPr>
  </p:sorterViewPr>
  <p:notesViewPr>
    <p:cSldViewPr showGuides="1">
      <p:cViewPr varScale="1">
        <p:scale>
          <a:sx n="87" d="100"/>
          <a:sy n="87" d="100"/>
        </p:scale>
        <p:origin x="2988"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 xmlns:a16="http://schemas.microsoft.com/office/drawing/2014/main" id="{07860372-BFA9-4473-AA32-85C660D604F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 xmlns:a16="http://schemas.microsoft.com/office/drawing/2014/main" id="{576DE526-4165-4084-8E10-69DDD8E9C07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F5D1346-BE97-4BC1-BA06-A0EECD2363E0}" type="datetimeFigureOut">
              <a:rPr lang="fr-FR" smtClean="0"/>
              <a:t>31/08/2021</a:t>
            </a:fld>
            <a:endParaRPr lang="fr-FR"/>
          </a:p>
        </p:txBody>
      </p:sp>
      <p:sp>
        <p:nvSpPr>
          <p:cNvPr id="4" name="Espace réservé du pied de page 3">
            <a:extLst>
              <a:ext uri="{FF2B5EF4-FFF2-40B4-BE49-F238E27FC236}">
                <a16:creationId xmlns="" xmlns:a16="http://schemas.microsoft.com/office/drawing/2014/main" id="{4386B73D-52A3-4876-A205-B534B8C8EB1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6" name="Espace réservé du numéro de diapositive 5">
            <a:extLst>
              <a:ext uri="{FF2B5EF4-FFF2-40B4-BE49-F238E27FC236}">
                <a16:creationId xmlns="" xmlns:a16="http://schemas.microsoft.com/office/drawing/2014/main" id="{F2E571B0-1666-4772-A102-F18F93AE0F3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7BECB6E-5EA7-442E-8432-E2E0FD553D90}" type="slidenum">
              <a:rPr lang="fr-FR" smtClean="0"/>
              <a:t>‹N°›</a:t>
            </a:fld>
            <a:endParaRPr lang="fr-FR"/>
          </a:p>
        </p:txBody>
      </p:sp>
    </p:spTree>
    <p:extLst>
      <p:ext uri="{BB962C8B-B14F-4D97-AF65-F5344CB8AC3E}">
        <p14:creationId xmlns:p14="http://schemas.microsoft.com/office/powerpoint/2010/main" val="196398646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Helvetica 55 Roman" panose="020B0604020202020204" pitchFamily="34" charset="0"/>
              </a:defRPr>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Helvetica 55 Roman" panose="020B0604020202020204" pitchFamily="34" charset="0"/>
              </a:defRPr>
            </a:lvl1pPr>
          </a:lstStyle>
          <a:p>
            <a:fld id="{14F63557-65CD-470F-8999-4C3C411BE899}" type="datetimeFigureOut">
              <a:rPr lang="en-GB" smtClean="0"/>
              <a:pPr/>
              <a:t>31/08/2021</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Helvetica 55 Roman" panose="020B0604020202020204" pitchFamily="34" charset="0"/>
              </a:defRPr>
            </a:lvl1pPr>
          </a:lstStyle>
          <a:p>
            <a:endParaRPr lang="en-GB"/>
          </a:p>
        </p:txBody>
      </p:sp>
      <p:sp>
        <p:nvSpPr>
          <p:cNvPr id="8" name="Notes Placeholder 4"/>
          <p:cNvSpPr>
            <a:spLocks noGrp="1"/>
          </p:cNvSpPr>
          <p:nvPr>
            <p:ph type="body" sz="quarter" idx="3"/>
          </p:nvPr>
        </p:nvSpPr>
        <p:spPr>
          <a:xfrm>
            <a:off x="381000" y="4343400"/>
            <a:ext cx="6096000" cy="4114800"/>
          </a:xfrm>
          <a:prstGeom prst="rect">
            <a:avLst/>
          </a:prstGeom>
        </p:spPr>
        <p:txBody>
          <a:bodyPr vert="horz" lIns="91440" tIns="45720" rIns="180000" bIns="45720" rtlCol="0"/>
          <a:lstStyle/>
          <a:p>
            <a:pPr marL="92075"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Helvetica 75 Bold" panose="020B0804020202020204" pitchFamily="34" charset="0"/>
                <a:ea typeface="+mn-ea"/>
                <a:cs typeface="+mn-cs"/>
              </a:rPr>
              <a:t>Click to edit Master text styles</a:t>
            </a:r>
          </a:p>
          <a:p>
            <a:pPr marL="230188" marR="0" lvl="1" indent="-138113"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000" b="0" i="0" u="none" strike="noStrike" kern="1200" cap="none" spc="0" normalizeH="0" baseline="0" noProof="0" dirty="0">
                <a:ln>
                  <a:noFill/>
                </a:ln>
                <a:solidFill>
                  <a:prstClr val="black"/>
                </a:solidFill>
                <a:effectLst/>
                <a:uLnTx/>
                <a:uFillTx/>
                <a:latin typeface="Helvetica 75 Bold" panose="020B0804020202020204" pitchFamily="34" charset="0"/>
                <a:ea typeface="+mn-ea"/>
                <a:cs typeface="+mn-cs"/>
              </a:rPr>
              <a:t>Second level</a:t>
            </a:r>
          </a:p>
          <a:p>
            <a:pPr marL="360363" marR="0" lvl="2" indent="-147638" algn="l" defTabSz="914400" rtl="0" eaLnBrk="1" fontAlgn="auto" latinLnBrk="0" hangingPunct="1">
              <a:lnSpc>
                <a:spcPct val="100000"/>
              </a:lnSpc>
              <a:spcBef>
                <a:spcPts val="0"/>
              </a:spcBef>
              <a:spcAft>
                <a:spcPts val="0"/>
              </a:spcAft>
              <a:buClrTx/>
              <a:buSzTx/>
              <a:buFont typeface="Helvetica 55 Roman" panose="020B0604020202020204" pitchFamily="34" charset="0"/>
              <a:buChar char="–"/>
              <a:tabLst/>
              <a:defRPr/>
            </a:pPr>
            <a:r>
              <a:rPr kumimoji="0" lang="en-US" sz="1000" b="0" i="0" u="none" strike="noStrike" kern="1200" cap="none" spc="0" normalizeH="0" baseline="0" noProof="0" dirty="0">
                <a:ln>
                  <a:noFill/>
                </a:ln>
                <a:solidFill>
                  <a:prstClr val="black"/>
                </a:solidFill>
                <a:effectLst/>
                <a:uLnTx/>
                <a:uFillTx/>
                <a:latin typeface="Helvetica 55 Roman" panose="020B0604020202020204" pitchFamily="34" charset="0"/>
                <a:ea typeface="+mn-ea"/>
                <a:cs typeface="+mn-cs"/>
              </a:rPr>
              <a:t>Third level</a:t>
            </a:r>
          </a:p>
          <a:p>
            <a:pPr marL="522288" marR="0" lvl="3" indent="-138113" algn="l" defTabSz="914400" rtl="0" eaLnBrk="1" fontAlgn="auto" latinLnBrk="0" hangingPunct="1">
              <a:lnSpc>
                <a:spcPct val="100000"/>
              </a:lnSpc>
              <a:spcBef>
                <a:spcPts val="0"/>
              </a:spcBef>
              <a:spcAft>
                <a:spcPts val="0"/>
              </a:spcAft>
              <a:buClrTx/>
              <a:buSzTx/>
              <a:buFont typeface="Helvetica 55 Roman" panose="020B0604020202020204" pitchFamily="34" charset="0"/>
              <a:buChar char="–"/>
              <a:tabLst/>
              <a:defRPr/>
            </a:pPr>
            <a:r>
              <a:rPr kumimoji="0" lang="en-US" sz="1000" b="0" i="0" u="none" strike="noStrike" kern="1200" cap="none" spc="0" normalizeH="0" baseline="0" noProof="0" dirty="0">
                <a:ln>
                  <a:noFill/>
                </a:ln>
                <a:solidFill>
                  <a:prstClr val="black"/>
                </a:solidFill>
                <a:effectLst/>
                <a:uLnTx/>
                <a:uFillTx/>
                <a:latin typeface="Helvetica 55 Roman" panose="020B0604020202020204" pitchFamily="34" charset="0"/>
                <a:ea typeface="+mn-ea"/>
                <a:cs typeface="+mn-cs"/>
              </a:rPr>
              <a:t>Fourth level</a:t>
            </a:r>
          </a:p>
          <a:p>
            <a:pPr marL="668338" marR="0" lvl="4" indent="-146050" algn="l" defTabSz="914400" rtl="0" eaLnBrk="1" fontAlgn="auto" latinLnBrk="0" hangingPunct="1">
              <a:lnSpc>
                <a:spcPct val="100000"/>
              </a:lnSpc>
              <a:spcBef>
                <a:spcPts val="0"/>
              </a:spcBef>
              <a:spcAft>
                <a:spcPts val="0"/>
              </a:spcAft>
              <a:buClrTx/>
              <a:buSzTx/>
              <a:buFont typeface="Helvetica 55 Roman" panose="020B0604020202020204" pitchFamily="34" charset="0"/>
              <a:buChar char="–"/>
              <a:tabLst/>
              <a:defRPr/>
            </a:pPr>
            <a:r>
              <a:rPr kumimoji="0" lang="en-US" sz="1000" b="0" i="0" u="none" strike="noStrike" kern="1200" cap="none" spc="0" normalizeH="0" baseline="0" noProof="0" dirty="0">
                <a:ln>
                  <a:noFill/>
                </a:ln>
                <a:solidFill>
                  <a:prstClr val="black"/>
                </a:solidFill>
                <a:effectLst/>
                <a:uLnTx/>
                <a:uFillTx/>
                <a:latin typeface="Helvetica 55 Roman" panose="020B0604020202020204" pitchFamily="34" charset="0"/>
                <a:ea typeface="+mn-ea"/>
                <a:cs typeface="+mn-cs"/>
              </a:rPr>
              <a:t>Fifth level</a:t>
            </a:r>
            <a:endParaRPr kumimoji="0" lang="en-GB" sz="1000" b="0" i="0" u="none" strike="noStrike" kern="1200" cap="none" spc="0" normalizeH="0" baseline="0" noProof="0" dirty="0">
              <a:ln>
                <a:noFill/>
              </a:ln>
              <a:solidFill>
                <a:prstClr val="black"/>
              </a:solidFill>
              <a:effectLst/>
              <a:uLnTx/>
              <a:uFillTx/>
              <a:latin typeface="Helvetica 55 Roman" panose="020B0604020202020204" pitchFamily="34" charset="0"/>
              <a:ea typeface="+mn-ea"/>
              <a:cs typeface="+mn-cs"/>
            </a:endParaRPr>
          </a:p>
        </p:txBody>
      </p:sp>
      <p:sp>
        <p:nvSpPr>
          <p:cNvPr id="5" name="Espace réservé du numéro de diapositive 4">
            <a:extLst>
              <a:ext uri="{FF2B5EF4-FFF2-40B4-BE49-F238E27FC236}">
                <a16:creationId xmlns="" xmlns:a16="http://schemas.microsoft.com/office/drawing/2014/main" id="{DA3390B6-D81F-4234-BDD5-B80CD79A7866}"/>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14B7350-2647-4307-8BC1-8194384CDEB0}" type="slidenum">
              <a:rPr lang="fr-FR" smtClean="0"/>
              <a:t>‹N°›</a:t>
            </a:fld>
            <a:endParaRPr lang="fr-FR"/>
          </a:p>
        </p:txBody>
      </p:sp>
    </p:spTree>
    <p:extLst>
      <p:ext uri="{BB962C8B-B14F-4D97-AF65-F5344CB8AC3E}">
        <p14:creationId xmlns:p14="http://schemas.microsoft.com/office/powerpoint/2010/main" val="1938228746"/>
      </p:ext>
    </p:extLst>
  </p:cSld>
  <p:clrMap bg1="lt1" tx1="dk1" bg2="lt2" tx2="dk2" accent1="accent1" accent2="accent2" accent3="accent3" accent4="accent4" accent5="accent5" accent6="accent6" hlink="hlink" folHlink="folHlink"/>
  <p:hf hdr="0" ftr="0" dt="0"/>
  <p:notesStyle>
    <a:lvl1pPr marL="92075" marR="0" indent="0" algn="l" defTabSz="914400" rtl="0" eaLnBrk="1" fontAlgn="auto" latinLnBrk="0" hangingPunct="1">
      <a:lnSpc>
        <a:spcPct val="100000"/>
      </a:lnSpc>
      <a:spcBef>
        <a:spcPts val="0"/>
      </a:spcBef>
      <a:spcAft>
        <a:spcPts val="0"/>
      </a:spcAft>
      <a:buClrTx/>
      <a:buSzTx/>
      <a:buFontTx/>
      <a:buNone/>
      <a:tabLst/>
      <a:defRPr sz="1000" kern="1200">
        <a:solidFill>
          <a:schemeClr val="tx1"/>
        </a:solidFill>
        <a:latin typeface="Helvetica 75 Bold" panose="020B0804020202020204" pitchFamily="34" charset="0"/>
        <a:ea typeface="+mn-ea"/>
        <a:cs typeface="+mn-cs"/>
      </a:defRPr>
    </a:lvl1pPr>
    <a:lvl2pPr marL="230188" marR="0" indent="-138113"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sz="1000" kern="1200">
        <a:solidFill>
          <a:schemeClr val="tx1"/>
        </a:solidFill>
        <a:latin typeface="Helvetica 75 Bold" panose="020B0804020202020204" pitchFamily="34" charset="0"/>
        <a:ea typeface="+mn-ea"/>
        <a:cs typeface="+mn-cs"/>
      </a:defRPr>
    </a:lvl2pPr>
    <a:lvl3pPr marL="360363" marR="0" indent="-147638" algn="l" defTabSz="914400" rtl="0" eaLnBrk="1" fontAlgn="auto" latinLnBrk="0" hangingPunct="1">
      <a:lnSpc>
        <a:spcPct val="100000"/>
      </a:lnSpc>
      <a:spcBef>
        <a:spcPts val="0"/>
      </a:spcBef>
      <a:spcAft>
        <a:spcPts val="0"/>
      </a:spcAft>
      <a:buClrTx/>
      <a:buSzTx/>
      <a:buFont typeface="Helvetica 55 Roman" panose="020B0604020202020204" pitchFamily="34" charset="0"/>
      <a:buChar char="–"/>
      <a:tabLst/>
      <a:defRPr sz="1000" kern="1200">
        <a:solidFill>
          <a:schemeClr val="tx1"/>
        </a:solidFill>
        <a:latin typeface="Helvetica 75 Bold" panose="020B0804020202020204" pitchFamily="34" charset="0"/>
        <a:ea typeface="+mn-ea"/>
        <a:cs typeface="+mn-cs"/>
      </a:defRPr>
    </a:lvl3pPr>
    <a:lvl4pPr marL="522288" marR="0" indent="-138113" algn="l" defTabSz="914400" rtl="0" eaLnBrk="1" fontAlgn="auto" latinLnBrk="0" hangingPunct="1">
      <a:lnSpc>
        <a:spcPct val="100000"/>
      </a:lnSpc>
      <a:spcBef>
        <a:spcPts val="0"/>
      </a:spcBef>
      <a:spcAft>
        <a:spcPts val="0"/>
      </a:spcAft>
      <a:buClrTx/>
      <a:buSzTx/>
      <a:buFont typeface="Helvetica 55 Roman" panose="020B0604020202020204" pitchFamily="34" charset="0"/>
      <a:buChar char="–"/>
      <a:tabLst/>
      <a:defRPr sz="1000" kern="1200">
        <a:solidFill>
          <a:schemeClr val="tx1"/>
        </a:solidFill>
        <a:latin typeface="Helvetica 75 Bold" panose="020B0804020202020204" pitchFamily="34" charset="0"/>
        <a:ea typeface="+mn-ea"/>
        <a:cs typeface="+mn-cs"/>
      </a:defRPr>
    </a:lvl4pPr>
    <a:lvl5pPr marL="668338" marR="0" indent="-146050" algn="l" defTabSz="914400" rtl="0" eaLnBrk="1" fontAlgn="auto" latinLnBrk="0" hangingPunct="1">
      <a:lnSpc>
        <a:spcPct val="100000"/>
      </a:lnSpc>
      <a:spcBef>
        <a:spcPts val="0"/>
      </a:spcBef>
      <a:spcAft>
        <a:spcPts val="0"/>
      </a:spcAft>
      <a:buClrTx/>
      <a:buSzTx/>
      <a:buFont typeface="Helvetica 55 Roman" panose="020B0604020202020204" pitchFamily="34" charset="0"/>
      <a:buChar char="–"/>
      <a:tabLst/>
      <a:defRPr sz="1000" kern="1200">
        <a:solidFill>
          <a:schemeClr val="tx1"/>
        </a:solidFill>
        <a:latin typeface="Helvetica 75 Bold" panose="020B08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a:xfrm>
            <a:off x="3884613" y="8685213"/>
            <a:ext cx="2971800" cy="457200"/>
          </a:xfrm>
          <a:prstGeom prst="rect">
            <a:avLst/>
          </a:prstGeom>
        </p:spPr>
        <p:txBody>
          <a:bodyPr/>
          <a:lstStyle/>
          <a:p>
            <a:fld id="{885932DF-9606-4758-A2B5-AF1153FB1ABB}" type="slidenum">
              <a:rPr lang="en-GB" smtClean="0">
                <a:solidFill>
                  <a:prstClr val="black"/>
                </a:solidFill>
              </a:rPr>
              <a:pPr/>
              <a:t>1</a:t>
            </a:fld>
            <a:endParaRPr lang="en-GB">
              <a:solidFill>
                <a:prstClr val="black"/>
              </a:solidFill>
            </a:endParaRPr>
          </a:p>
        </p:txBody>
      </p:sp>
    </p:spTree>
    <p:extLst>
      <p:ext uri="{BB962C8B-B14F-4D97-AF65-F5344CB8AC3E}">
        <p14:creationId xmlns:p14="http://schemas.microsoft.com/office/powerpoint/2010/main" val="6294180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614B7350-2647-4307-8BC1-8194384CDEB0}" type="slidenum">
              <a:rPr lang="fr-FR" smtClean="0"/>
              <a:t>16</a:t>
            </a:fld>
            <a:endParaRPr lang="fr-FR"/>
          </a:p>
        </p:txBody>
      </p:sp>
    </p:spTree>
    <p:extLst>
      <p:ext uri="{BB962C8B-B14F-4D97-AF65-F5344CB8AC3E}">
        <p14:creationId xmlns:p14="http://schemas.microsoft.com/office/powerpoint/2010/main" val="11660966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4" name="Espace réservé du numéro de diapositive 3"/>
          <p:cNvSpPr>
            <a:spLocks noGrp="1"/>
          </p:cNvSpPr>
          <p:nvPr>
            <p:ph type="sldNum" sz="quarter" idx="10"/>
          </p:nvPr>
        </p:nvSpPr>
        <p:spPr>
          <a:xfrm>
            <a:off x="3856737" y="9442154"/>
            <a:ext cx="2950475" cy="497046"/>
          </a:xfrm>
          <a:prstGeom prst="rect">
            <a:avLst/>
          </a:prstGeom>
        </p:spPr>
        <p:txBody>
          <a:bodyPr/>
          <a:lstStyle/>
          <a:p>
            <a:fld id="{885932DF-9606-4758-A2B5-AF1153FB1ABB}" type="slidenum">
              <a:rPr lang="en-GB" smtClean="0">
                <a:solidFill>
                  <a:prstClr val="black"/>
                </a:solidFill>
              </a:rPr>
              <a:pPr/>
              <a:t>2</a:t>
            </a:fld>
            <a:endParaRPr lang="en-GB">
              <a:solidFill>
                <a:prstClr val="black"/>
              </a:solidFill>
            </a:endParaRPr>
          </a:p>
        </p:txBody>
      </p:sp>
      <p:sp>
        <p:nvSpPr>
          <p:cNvPr id="6" name="Espace réservé des notes 5">
            <a:extLst>
              <a:ext uri="{FF2B5EF4-FFF2-40B4-BE49-F238E27FC236}">
                <a16:creationId xmlns="" xmlns:a16="http://schemas.microsoft.com/office/drawing/2014/main" id="{5D34B539-DD8F-402C-ACB2-D7429590CECE}"/>
              </a:ext>
            </a:extLst>
          </p:cNvPr>
          <p:cNvSpPr>
            <a:spLocks noGrp="1"/>
          </p:cNvSpPr>
          <p:nvPr>
            <p:ph type="body" sz="quarter" idx="3"/>
          </p:nvPr>
        </p:nvSpPr>
        <p:spPr/>
        <p:txBody>
          <a:bodyPr/>
          <a:lstStyle/>
          <a:p>
            <a:endParaRPr lang="fr-FR"/>
          </a:p>
        </p:txBody>
      </p:sp>
    </p:spTree>
    <p:extLst>
      <p:ext uri="{BB962C8B-B14F-4D97-AF65-F5344CB8AC3E}">
        <p14:creationId xmlns:p14="http://schemas.microsoft.com/office/powerpoint/2010/main" val="39941267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19297567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a:xfrm>
            <a:off x="3884613" y="8685213"/>
            <a:ext cx="2971800" cy="457200"/>
          </a:xfrm>
          <a:prstGeom prst="rect">
            <a:avLst/>
          </a:prstGeom>
        </p:spPr>
        <p:txBody>
          <a:bodyPr/>
          <a:lstStyle/>
          <a:p>
            <a:fld id="{885932DF-9606-4758-A2B5-AF1153FB1ABB}" type="slidenum">
              <a:rPr lang="en-GB" smtClean="0"/>
              <a:pPr/>
              <a:t>4</a:t>
            </a:fld>
            <a:endParaRPr lang="en-GB"/>
          </a:p>
        </p:txBody>
      </p:sp>
    </p:spTree>
    <p:extLst>
      <p:ext uri="{BB962C8B-B14F-4D97-AF65-F5344CB8AC3E}">
        <p14:creationId xmlns:p14="http://schemas.microsoft.com/office/powerpoint/2010/main" val="979458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a:xfrm>
            <a:off x="3884613" y="8685213"/>
            <a:ext cx="2971800" cy="457200"/>
          </a:xfrm>
          <a:prstGeom prst="rect">
            <a:avLst/>
          </a:prstGeom>
        </p:spPr>
        <p:txBody>
          <a:bodyPr/>
          <a:lstStyle/>
          <a:p>
            <a:fld id="{885932DF-9606-4758-A2B5-AF1153FB1ABB}" type="slidenum">
              <a:rPr lang="en-GB" smtClean="0"/>
              <a:pPr/>
              <a:t>5</a:t>
            </a:fld>
            <a:endParaRPr lang="en-GB"/>
          </a:p>
        </p:txBody>
      </p:sp>
    </p:spTree>
    <p:extLst>
      <p:ext uri="{BB962C8B-B14F-4D97-AF65-F5344CB8AC3E}">
        <p14:creationId xmlns:p14="http://schemas.microsoft.com/office/powerpoint/2010/main" val="27581918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a:xfrm>
            <a:off x="3884613" y="8685213"/>
            <a:ext cx="2971800" cy="457200"/>
          </a:xfrm>
          <a:prstGeom prst="rect">
            <a:avLst/>
          </a:prstGeom>
        </p:spPr>
        <p:txBody>
          <a:bodyPr/>
          <a:lstStyle/>
          <a:p>
            <a:fld id="{885932DF-9606-4758-A2B5-AF1153FB1ABB}" type="slidenum">
              <a:rPr lang="en-GB" smtClean="0"/>
              <a:pPr/>
              <a:t>7</a:t>
            </a:fld>
            <a:endParaRPr lang="en-GB"/>
          </a:p>
        </p:txBody>
      </p:sp>
    </p:spTree>
    <p:extLst>
      <p:ext uri="{BB962C8B-B14F-4D97-AF65-F5344CB8AC3E}">
        <p14:creationId xmlns:p14="http://schemas.microsoft.com/office/powerpoint/2010/main" val="5764748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26427858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614B7350-2647-4307-8BC1-8194384CDEB0}" type="slidenum">
              <a:rPr lang="fr-FR" smtClean="0"/>
              <a:t>14</a:t>
            </a:fld>
            <a:endParaRPr lang="fr-FR"/>
          </a:p>
        </p:txBody>
      </p:sp>
    </p:spTree>
    <p:extLst>
      <p:ext uri="{BB962C8B-B14F-4D97-AF65-F5344CB8AC3E}">
        <p14:creationId xmlns:p14="http://schemas.microsoft.com/office/powerpoint/2010/main" val="34677652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17151813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14325" y="1184275"/>
            <a:ext cx="8515350" cy="3365500"/>
          </a:xfrm>
        </p:spPr>
        <p:txBody>
          <a:bodyPr/>
          <a:lstStyle>
            <a:lvl1pPr>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lvl6pPr>
          </a:lstStyle>
          <a:p>
            <a:pPr lvl="0"/>
            <a:r>
              <a:rPr lang="fr-FR" noProof="0" dirty="0"/>
              <a:t>Cliquez pour modifier le texte</a:t>
            </a:r>
          </a:p>
          <a:p>
            <a:pPr lvl="1"/>
            <a:r>
              <a:rPr lang="fr-FR" noProof="0" dirty="0"/>
              <a:t>Deuxième niveau</a:t>
            </a:r>
          </a:p>
          <a:p>
            <a:pPr lvl="2"/>
            <a:r>
              <a:rPr lang="fr-FR" noProof="0" dirty="0"/>
              <a:t>Troisième niveau</a:t>
            </a:r>
          </a:p>
          <a:p>
            <a:pPr lvl="3"/>
            <a:r>
              <a:rPr lang="fr-FR" noProof="0" dirty="0"/>
              <a:t>Quatrième niveau</a:t>
            </a:r>
          </a:p>
          <a:p>
            <a:pPr lvl="4"/>
            <a:r>
              <a:rPr lang="fr-FR" noProof="0" dirty="0"/>
              <a:t>Cinquième niveau</a:t>
            </a:r>
          </a:p>
          <a:p>
            <a:pPr lvl="5"/>
            <a:r>
              <a:rPr lang="fr-FR" noProof="0" dirty="0"/>
              <a:t>Sixième niveau</a:t>
            </a:r>
          </a:p>
        </p:txBody>
      </p:sp>
      <p:sp>
        <p:nvSpPr>
          <p:cNvPr id="6" name="TextBox 5"/>
          <p:cNvSpPr txBox="1"/>
          <p:nvPr userDrawn="1"/>
        </p:nvSpPr>
        <p:spPr>
          <a:xfrm>
            <a:off x="619545" y="4752895"/>
            <a:ext cx="738985" cy="123111"/>
          </a:xfrm>
          <a:prstGeom prst="rect">
            <a:avLst/>
          </a:prstGeom>
          <a:noFill/>
        </p:spPr>
        <p:txBody>
          <a:bodyPr wrap="none" lIns="0" tIns="0" rIns="0" bIns="0" rtlCol="0">
            <a:spAutoFit/>
          </a:bodyPr>
          <a:lstStyle/>
          <a:p>
            <a:r>
              <a:rPr kumimoji="0" lang="fr-FR" sz="800" b="0" i="0" u="none" strike="noStrike" kern="1200" cap="none" spc="0" normalizeH="0" baseline="0" noProof="0" dirty="0">
                <a:ln>
                  <a:noFill/>
                </a:ln>
                <a:solidFill>
                  <a:schemeClr val="bg2"/>
                </a:solidFill>
                <a:effectLst/>
                <a:uLnTx/>
                <a:uFillTx/>
                <a:latin typeface="Helvetica 75 Bold" panose="020B0804020202020204" pitchFamily="34" charset="0"/>
                <a:ea typeface="+mn-ea"/>
                <a:cs typeface="+mn-cs"/>
              </a:rPr>
              <a:t>Interne Orange</a:t>
            </a:r>
          </a:p>
        </p:txBody>
      </p:sp>
      <p:sp>
        <p:nvSpPr>
          <p:cNvPr id="5" name="TextBox 5">
            <a:extLst>
              <a:ext uri="{FF2B5EF4-FFF2-40B4-BE49-F238E27FC236}">
                <a16:creationId xmlns="" xmlns:a16="http://schemas.microsoft.com/office/drawing/2014/main" id="{4C20256C-DAAA-42B8-936D-92FE931A5E99}"/>
              </a:ext>
            </a:extLst>
          </p:cNvPr>
          <p:cNvSpPr txBox="1"/>
          <p:nvPr userDrawn="1"/>
        </p:nvSpPr>
        <p:spPr>
          <a:xfrm>
            <a:off x="1547664" y="4752895"/>
            <a:ext cx="538609" cy="123111"/>
          </a:xfrm>
          <a:prstGeom prst="rect">
            <a:avLst/>
          </a:prstGeom>
          <a:noFill/>
        </p:spPr>
        <p:txBody>
          <a:bodyPr wrap="none" lIns="0" tIns="0" rIns="0" bIns="0" rtlCol="0">
            <a:spAutoFit/>
          </a:bodyPr>
          <a:lstStyle/>
          <a:p>
            <a:r>
              <a:rPr kumimoji="0" lang="fr-FR" sz="800" b="0" i="0" u="none" strike="noStrike" kern="1200" cap="none" spc="0" normalizeH="0" baseline="0" noProof="0" dirty="0">
                <a:ln>
                  <a:noFill/>
                </a:ln>
                <a:solidFill>
                  <a:schemeClr val="tx1"/>
                </a:solidFill>
                <a:effectLst/>
                <a:uLnTx/>
                <a:uFillTx/>
                <a:latin typeface="Helvetica 75 Bold" panose="020B0804020202020204" pitchFamily="34" charset="0"/>
                <a:ea typeface="+mn-ea"/>
                <a:cs typeface="+mn-cs"/>
              </a:rPr>
              <a:t>26/08/2021</a:t>
            </a:r>
          </a:p>
        </p:txBody>
      </p:sp>
      <p:sp>
        <p:nvSpPr>
          <p:cNvPr id="2" name="Titre 1">
            <a:extLst>
              <a:ext uri="{FF2B5EF4-FFF2-40B4-BE49-F238E27FC236}">
                <a16:creationId xmlns="" xmlns:a16="http://schemas.microsoft.com/office/drawing/2014/main" id="{839C09C9-6C2C-4103-9DC4-AB1021E0B2D8}"/>
              </a:ext>
            </a:extLst>
          </p:cNvPr>
          <p:cNvSpPr>
            <a:spLocks noGrp="1"/>
          </p:cNvSpPr>
          <p:nvPr>
            <p:ph type="title"/>
          </p:nvPr>
        </p:nvSpPr>
        <p:spPr/>
        <p:txBody>
          <a:bodyPr/>
          <a:lstStyle/>
          <a:p>
            <a:r>
              <a:rPr lang="fr-FR"/>
              <a:t>Modifiez le style du titre</a:t>
            </a:r>
          </a:p>
        </p:txBody>
      </p:sp>
    </p:spTree>
    <p:extLst>
      <p:ext uri="{BB962C8B-B14F-4D97-AF65-F5344CB8AC3E}">
        <p14:creationId xmlns:p14="http://schemas.microsoft.com/office/powerpoint/2010/main" val="20353004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Diapositive de titr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14326" y="268289"/>
            <a:ext cx="4828498" cy="2301874"/>
          </a:xfrm>
        </p:spPr>
        <p:txBody>
          <a:bodyPr>
            <a:noAutofit/>
          </a:bodyPr>
          <a:lstStyle>
            <a:lvl1pPr algn="l">
              <a:lnSpc>
                <a:spcPct val="85000"/>
              </a:lnSpc>
              <a:defRPr sz="5500" baseline="0">
                <a:solidFill>
                  <a:schemeClr val="tx1"/>
                </a:solidFill>
              </a:defRPr>
            </a:lvl1pPr>
          </a:lstStyle>
          <a:p>
            <a:r>
              <a:rPr lang="fr-FR" noProof="0" dirty="0"/>
              <a:t>Cliquez pour modifier le titre</a:t>
            </a:r>
          </a:p>
        </p:txBody>
      </p:sp>
      <p:sp>
        <p:nvSpPr>
          <p:cNvPr id="17" name="Text Placeholder 17"/>
          <p:cNvSpPr>
            <a:spLocks noGrp="1"/>
          </p:cNvSpPr>
          <p:nvPr>
            <p:ph type="body" sz="quarter" idx="16" hasCustomPrompt="1"/>
          </p:nvPr>
        </p:nvSpPr>
        <p:spPr>
          <a:xfrm>
            <a:off x="5800725" y="266701"/>
            <a:ext cx="3028950" cy="3403600"/>
          </a:xfrm>
        </p:spPr>
        <p:txBody>
          <a:bodyPr/>
          <a:lstStyle>
            <a:lvl1pPr>
              <a:defRPr/>
            </a:lvl1pPr>
          </a:lstStyle>
          <a:p>
            <a:pPr lvl="0"/>
            <a:r>
              <a:rPr lang="fr-FR" noProof="0" dirty="0"/>
              <a:t>Cliquez pour modifier le texte</a:t>
            </a:r>
          </a:p>
          <a:p>
            <a:pPr lvl="1"/>
            <a:r>
              <a:rPr lang="fr-FR" noProof="0" dirty="0"/>
              <a:t>Deuxième niveau</a:t>
            </a:r>
          </a:p>
        </p:txBody>
      </p:sp>
      <p:sp>
        <p:nvSpPr>
          <p:cNvPr id="42" name="Subtitle 2"/>
          <p:cNvSpPr>
            <a:spLocks noGrp="1"/>
          </p:cNvSpPr>
          <p:nvPr>
            <p:ph type="subTitle" idx="1" hasCustomPrompt="1"/>
          </p:nvPr>
        </p:nvSpPr>
        <p:spPr>
          <a:xfrm>
            <a:off x="310687" y="2704144"/>
            <a:ext cx="4831185" cy="966156"/>
          </a:xfrm>
        </p:spPr>
        <p:txBody>
          <a:bodyPr/>
          <a:lstStyle>
            <a:lvl1pPr marL="0" indent="0" algn="l">
              <a:buNone/>
              <a:defRPr baseline="0">
                <a:solidFill>
                  <a:schemeClr val="tx1"/>
                </a:solidFill>
              </a:defRPr>
            </a:lvl1pPr>
            <a:lvl2pPr marL="180975" indent="-180975" algn="l">
              <a:buClr>
                <a:schemeClr val="bg2"/>
              </a:buClr>
              <a:buSzPct val="100000"/>
              <a:buFont typeface="Wingdings" panose="05000000000000000000" pitchFamily="2" charset="2"/>
              <a:buChar char="§"/>
              <a:defRPr>
                <a:solidFill>
                  <a:schemeClr val="tx1"/>
                </a:solidFill>
              </a:defRPr>
            </a:lvl2pPr>
            <a:lvl3pPr marL="406800" indent="-190800" algn="l">
              <a:spcBef>
                <a:spcPts val="336"/>
              </a:spcBef>
              <a:buClrTx/>
              <a:buFont typeface="Helvetica 55 Roman" panose="020B0604020202020204" pitchFamily="34" charset="0"/>
              <a:buChar char="–"/>
              <a:defRPr>
                <a:solidFill>
                  <a:schemeClr val="tx1"/>
                </a:solidFill>
                <a:latin typeface="Helvetica 55 Roman" panose="020B0604020202020204" pitchFamily="34" charset="0"/>
              </a:defRPr>
            </a:lvl3pPr>
            <a:lvl4pPr marL="594000" indent="-172800" algn="l">
              <a:spcBef>
                <a:spcPts val="24"/>
              </a:spcBef>
              <a:buFont typeface="Helvetica 55 Roman" panose="020B0604020202020204" pitchFamily="34" charset="0"/>
              <a:buChar char="–"/>
              <a:defRPr>
                <a:solidFill>
                  <a:schemeClr val="tx1"/>
                </a:solidFill>
              </a:defRPr>
            </a:lvl4pPr>
            <a:lvl5pPr marL="799200" indent="-190800" algn="l">
              <a:buFont typeface="Helvetica 55 Roman" panose="020B0604020202020204" pitchFamily="34" charset="0"/>
              <a:buChar char="–"/>
              <a:defRPr>
                <a:solidFill>
                  <a:schemeClr val="tx1"/>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a:t>Cliquez pour modifier le nom du présentateur</a:t>
            </a:r>
          </a:p>
        </p:txBody>
      </p:sp>
      <p:grpSp>
        <p:nvGrpSpPr>
          <p:cNvPr id="3" name="Group 2"/>
          <p:cNvGrpSpPr/>
          <p:nvPr userDrawn="1"/>
        </p:nvGrpSpPr>
        <p:grpSpPr>
          <a:xfrm>
            <a:off x="313535" y="4233863"/>
            <a:ext cx="612775" cy="612775"/>
            <a:chOff x="313535" y="4233863"/>
            <a:chExt cx="612775" cy="612775"/>
          </a:xfrm>
        </p:grpSpPr>
        <p:sp>
          <p:nvSpPr>
            <p:cNvPr id="43" name="Rectangle 5"/>
            <p:cNvSpPr>
              <a:spLocks noChangeArrowheads="1"/>
            </p:cNvSpPr>
            <p:nvPr userDrawn="1"/>
          </p:nvSpPr>
          <p:spPr bwMode="auto">
            <a:xfrm>
              <a:off x="313535" y="4233863"/>
              <a:ext cx="612775" cy="612775"/>
            </a:xfrm>
            <a:prstGeom prst="rect">
              <a:avLst/>
            </a:prstGeom>
            <a:solidFill>
              <a:srgbClr val="FF79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 name="Freeform 6"/>
            <p:cNvSpPr>
              <a:spLocks noEditPoints="1"/>
            </p:cNvSpPr>
            <p:nvPr userDrawn="1"/>
          </p:nvSpPr>
          <p:spPr bwMode="auto">
            <a:xfrm>
              <a:off x="500860" y="4708526"/>
              <a:ext cx="74613" cy="87313"/>
            </a:xfrm>
            <a:custGeom>
              <a:avLst/>
              <a:gdLst>
                <a:gd name="T0" fmla="*/ 66 w 93"/>
                <a:gd name="T1" fmla="*/ 99 h 109"/>
                <a:gd name="T2" fmla="*/ 31 w 93"/>
                <a:gd name="T3" fmla="*/ 109 h 109"/>
                <a:gd name="T4" fmla="*/ 0 w 93"/>
                <a:gd name="T5" fmla="*/ 79 h 109"/>
                <a:gd name="T6" fmla="*/ 66 w 93"/>
                <a:gd name="T7" fmla="*/ 37 h 109"/>
                <a:gd name="T8" fmla="*/ 66 w 93"/>
                <a:gd name="T9" fmla="*/ 32 h 109"/>
                <a:gd name="T10" fmla="*/ 49 w 93"/>
                <a:gd name="T11" fmla="*/ 19 h 109"/>
                <a:gd name="T12" fmla="*/ 24 w 93"/>
                <a:gd name="T13" fmla="*/ 32 h 109"/>
                <a:gd name="T14" fmla="*/ 5 w 93"/>
                <a:gd name="T15" fmla="*/ 21 h 109"/>
                <a:gd name="T16" fmla="*/ 50 w 93"/>
                <a:gd name="T17" fmla="*/ 0 h 109"/>
                <a:gd name="T18" fmla="*/ 93 w 93"/>
                <a:gd name="T19" fmla="*/ 32 h 109"/>
                <a:gd name="T20" fmla="*/ 93 w 93"/>
                <a:gd name="T21" fmla="*/ 108 h 109"/>
                <a:gd name="T22" fmla="*/ 68 w 93"/>
                <a:gd name="T23" fmla="*/ 108 h 109"/>
                <a:gd name="T24" fmla="*/ 66 w 93"/>
                <a:gd name="T25" fmla="*/ 99 h 109"/>
                <a:gd name="T26" fmla="*/ 27 w 93"/>
                <a:gd name="T27" fmla="*/ 77 h 109"/>
                <a:gd name="T28" fmla="*/ 39 w 93"/>
                <a:gd name="T29" fmla="*/ 90 h 109"/>
                <a:gd name="T30" fmla="*/ 65 w 93"/>
                <a:gd name="T31" fmla="*/ 79 h 109"/>
                <a:gd name="T32" fmla="*/ 65 w 93"/>
                <a:gd name="T33" fmla="*/ 54 h 109"/>
                <a:gd name="T34" fmla="*/ 27 w 93"/>
                <a:gd name="T35" fmla="*/ 77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3" h="109">
                  <a:moveTo>
                    <a:pt x="66" y="99"/>
                  </a:moveTo>
                  <a:cubicBezTo>
                    <a:pt x="55" y="106"/>
                    <a:pt x="43" y="109"/>
                    <a:pt x="31" y="109"/>
                  </a:cubicBezTo>
                  <a:cubicBezTo>
                    <a:pt x="11" y="109"/>
                    <a:pt x="0" y="96"/>
                    <a:pt x="0" y="79"/>
                  </a:cubicBezTo>
                  <a:cubicBezTo>
                    <a:pt x="0" y="55"/>
                    <a:pt x="21" y="42"/>
                    <a:pt x="66" y="37"/>
                  </a:cubicBezTo>
                  <a:cubicBezTo>
                    <a:pt x="66" y="32"/>
                    <a:pt x="66" y="32"/>
                    <a:pt x="66" y="32"/>
                  </a:cubicBezTo>
                  <a:cubicBezTo>
                    <a:pt x="66" y="24"/>
                    <a:pt x="60" y="19"/>
                    <a:pt x="49" y="19"/>
                  </a:cubicBezTo>
                  <a:cubicBezTo>
                    <a:pt x="39" y="19"/>
                    <a:pt x="30" y="24"/>
                    <a:pt x="24" y="32"/>
                  </a:cubicBezTo>
                  <a:cubicBezTo>
                    <a:pt x="5" y="21"/>
                    <a:pt x="5" y="21"/>
                    <a:pt x="5" y="21"/>
                  </a:cubicBezTo>
                  <a:cubicBezTo>
                    <a:pt x="15" y="7"/>
                    <a:pt x="30" y="0"/>
                    <a:pt x="50" y="0"/>
                  </a:cubicBezTo>
                  <a:cubicBezTo>
                    <a:pt x="77" y="0"/>
                    <a:pt x="93" y="12"/>
                    <a:pt x="93" y="32"/>
                  </a:cubicBezTo>
                  <a:cubicBezTo>
                    <a:pt x="93" y="32"/>
                    <a:pt x="93" y="108"/>
                    <a:pt x="93" y="108"/>
                  </a:cubicBezTo>
                  <a:cubicBezTo>
                    <a:pt x="68" y="108"/>
                    <a:pt x="68" y="108"/>
                    <a:pt x="68" y="108"/>
                  </a:cubicBezTo>
                  <a:lnTo>
                    <a:pt x="66" y="99"/>
                  </a:lnTo>
                  <a:close/>
                  <a:moveTo>
                    <a:pt x="27" y="77"/>
                  </a:moveTo>
                  <a:cubicBezTo>
                    <a:pt x="27" y="84"/>
                    <a:pt x="31" y="90"/>
                    <a:pt x="39" y="90"/>
                  </a:cubicBezTo>
                  <a:cubicBezTo>
                    <a:pt x="48" y="90"/>
                    <a:pt x="57" y="87"/>
                    <a:pt x="65" y="79"/>
                  </a:cubicBezTo>
                  <a:cubicBezTo>
                    <a:pt x="65" y="54"/>
                    <a:pt x="65" y="54"/>
                    <a:pt x="65" y="54"/>
                  </a:cubicBezTo>
                  <a:cubicBezTo>
                    <a:pt x="39" y="57"/>
                    <a:pt x="27" y="64"/>
                    <a:pt x="27" y="7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5" name="Freeform 7"/>
            <p:cNvSpPr>
              <a:spLocks/>
            </p:cNvSpPr>
            <p:nvPr userDrawn="1"/>
          </p:nvSpPr>
          <p:spPr bwMode="auto">
            <a:xfrm>
              <a:off x="592935" y="4708526"/>
              <a:ext cx="76200" cy="87313"/>
            </a:xfrm>
            <a:custGeom>
              <a:avLst/>
              <a:gdLst>
                <a:gd name="T0" fmla="*/ 0 w 94"/>
                <a:gd name="T1" fmla="*/ 5 h 108"/>
                <a:gd name="T2" fmla="*/ 23 w 94"/>
                <a:gd name="T3" fmla="*/ 2 h 108"/>
                <a:gd name="T4" fmla="*/ 25 w 94"/>
                <a:gd name="T5" fmla="*/ 15 h 108"/>
                <a:gd name="T6" fmla="*/ 61 w 94"/>
                <a:gd name="T7" fmla="*/ 0 h 108"/>
                <a:gd name="T8" fmla="*/ 94 w 94"/>
                <a:gd name="T9" fmla="*/ 34 h 108"/>
                <a:gd name="T10" fmla="*/ 94 w 94"/>
                <a:gd name="T11" fmla="*/ 108 h 108"/>
                <a:gd name="T12" fmla="*/ 66 w 94"/>
                <a:gd name="T13" fmla="*/ 108 h 108"/>
                <a:gd name="T14" fmla="*/ 66 w 94"/>
                <a:gd name="T15" fmla="*/ 39 h 108"/>
                <a:gd name="T16" fmla="*/ 53 w 94"/>
                <a:gd name="T17" fmla="*/ 21 h 108"/>
                <a:gd name="T18" fmla="*/ 27 w 94"/>
                <a:gd name="T19" fmla="*/ 32 h 108"/>
                <a:gd name="T20" fmla="*/ 27 w 94"/>
                <a:gd name="T21" fmla="*/ 108 h 108"/>
                <a:gd name="T22" fmla="*/ 0 w 94"/>
                <a:gd name="T23" fmla="*/ 108 h 108"/>
                <a:gd name="T24" fmla="*/ 0 w 94"/>
                <a:gd name="T25" fmla="*/ 5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4" h="108">
                  <a:moveTo>
                    <a:pt x="0" y="5"/>
                  </a:moveTo>
                  <a:cubicBezTo>
                    <a:pt x="23" y="2"/>
                    <a:pt x="23" y="2"/>
                    <a:pt x="23" y="2"/>
                  </a:cubicBezTo>
                  <a:cubicBezTo>
                    <a:pt x="25" y="15"/>
                    <a:pt x="25" y="15"/>
                    <a:pt x="25" y="15"/>
                  </a:cubicBezTo>
                  <a:cubicBezTo>
                    <a:pt x="38" y="5"/>
                    <a:pt x="48" y="0"/>
                    <a:pt x="61" y="0"/>
                  </a:cubicBezTo>
                  <a:cubicBezTo>
                    <a:pt x="83" y="0"/>
                    <a:pt x="94" y="12"/>
                    <a:pt x="94" y="34"/>
                  </a:cubicBezTo>
                  <a:cubicBezTo>
                    <a:pt x="94" y="108"/>
                    <a:pt x="94" y="108"/>
                    <a:pt x="94" y="108"/>
                  </a:cubicBezTo>
                  <a:cubicBezTo>
                    <a:pt x="66" y="108"/>
                    <a:pt x="66" y="108"/>
                    <a:pt x="66" y="108"/>
                  </a:cubicBezTo>
                  <a:cubicBezTo>
                    <a:pt x="66" y="39"/>
                    <a:pt x="66" y="39"/>
                    <a:pt x="66" y="39"/>
                  </a:cubicBezTo>
                  <a:cubicBezTo>
                    <a:pt x="66" y="26"/>
                    <a:pt x="63" y="21"/>
                    <a:pt x="53" y="21"/>
                  </a:cubicBezTo>
                  <a:cubicBezTo>
                    <a:pt x="45" y="21"/>
                    <a:pt x="36" y="24"/>
                    <a:pt x="27" y="32"/>
                  </a:cubicBezTo>
                  <a:cubicBezTo>
                    <a:pt x="27" y="108"/>
                    <a:pt x="27" y="108"/>
                    <a:pt x="27" y="108"/>
                  </a:cubicBezTo>
                  <a:cubicBezTo>
                    <a:pt x="0" y="108"/>
                    <a:pt x="0" y="108"/>
                    <a:pt x="0" y="108"/>
                  </a:cubicBezTo>
                  <a:lnTo>
                    <a:pt x="0" y="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 name="Freeform 8"/>
            <p:cNvSpPr>
              <a:spLocks noEditPoints="1"/>
            </p:cNvSpPr>
            <p:nvPr userDrawn="1"/>
          </p:nvSpPr>
          <p:spPr bwMode="auto">
            <a:xfrm>
              <a:off x="778673" y="4708526"/>
              <a:ext cx="79375" cy="88900"/>
            </a:xfrm>
            <a:custGeom>
              <a:avLst/>
              <a:gdLst>
                <a:gd name="T0" fmla="*/ 50 w 98"/>
                <a:gd name="T1" fmla="*/ 110 h 110"/>
                <a:gd name="T2" fmla="*/ 0 w 98"/>
                <a:gd name="T3" fmla="*/ 55 h 110"/>
                <a:gd name="T4" fmla="*/ 49 w 98"/>
                <a:gd name="T5" fmla="*/ 0 h 110"/>
                <a:gd name="T6" fmla="*/ 98 w 98"/>
                <a:gd name="T7" fmla="*/ 54 h 110"/>
                <a:gd name="T8" fmla="*/ 97 w 98"/>
                <a:gd name="T9" fmla="*/ 59 h 110"/>
                <a:gd name="T10" fmla="*/ 27 w 98"/>
                <a:gd name="T11" fmla="*/ 59 h 110"/>
                <a:gd name="T12" fmla="*/ 52 w 98"/>
                <a:gd name="T13" fmla="*/ 89 h 110"/>
                <a:gd name="T14" fmla="*/ 76 w 98"/>
                <a:gd name="T15" fmla="*/ 76 h 110"/>
                <a:gd name="T16" fmla="*/ 96 w 98"/>
                <a:gd name="T17" fmla="*/ 87 h 110"/>
                <a:gd name="T18" fmla="*/ 50 w 98"/>
                <a:gd name="T19" fmla="*/ 110 h 110"/>
                <a:gd name="T20" fmla="*/ 70 w 98"/>
                <a:gd name="T21" fmla="*/ 41 h 110"/>
                <a:gd name="T22" fmla="*/ 49 w 98"/>
                <a:gd name="T23" fmla="*/ 19 h 110"/>
                <a:gd name="T24" fmla="*/ 28 w 98"/>
                <a:gd name="T25" fmla="*/ 41 h 110"/>
                <a:gd name="T26" fmla="*/ 70 w 98"/>
                <a:gd name="T27" fmla="*/ 41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8" h="110">
                  <a:moveTo>
                    <a:pt x="50" y="110"/>
                  </a:moveTo>
                  <a:cubicBezTo>
                    <a:pt x="19" y="110"/>
                    <a:pt x="0" y="90"/>
                    <a:pt x="0" y="55"/>
                  </a:cubicBezTo>
                  <a:cubicBezTo>
                    <a:pt x="0" y="20"/>
                    <a:pt x="19" y="0"/>
                    <a:pt x="49" y="0"/>
                  </a:cubicBezTo>
                  <a:cubicBezTo>
                    <a:pt x="80" y="0"/>
                    <a:pt x="98" y="20"/>
                    <a:pt x="98" y="54"/>
                  </a:cubicBezTo>
                  <a:cubicBezTo>
                    <a:pt x="98" y="56"/>
                    <a:pt x="97" y="57"/>
                    <a:pt x="97" y="59"/>
                  </a:cubicBezTo>
                  <a:cubicBezTo>
                    <a:pt x="27" y="59"/>
                    <a:pt x="27" y="59"/>
                    <a:pt x="27" y="59"/>
                  </a:cubicBezTo>
                  <a:cubicBezTo>
                    <a:pt x="28" y="79"/>
                    <a:pt x="36" y="89"/>
                    <a:pt x="52" y="89"/>
                  </a:cubicBezTo>
                  <a:cubicBezTo>
                    <a:pt x="63" y="89"/>
                    <a:pt x="70" y="85"/>
                    <a:pt x="76" y="76"/>
                  </a:cubicBezTo>
                  <a:cubicBezTo>
                    <a:pt x="96" y="87"/>
                    <a:pt x="96" y="87"/>
                    <a:pt x="96" y="87"/>
                  </a:cubicBezTo>
                  <a:cubicBezTo>
                    <a:pt x="87" y="102"/>
                    <a:pt x="71" y="110"/>
                    <a:pt x="50" y="110"/>
                  </a:cubicBezTo>
                  <a:close/>
                  <a:moveTo>
                    <a:pt x="70" y="41"/>
                  </a:moveTo>
                  <a:cubicBezTo>
                    <a:pt x="70" y="27"/>
                    <a:pt x="62" y="19"/>
                    <a:pt x="49" y="19"/>
                  </a:cubicBezTo>
                  <a:cubicBezTo>
                    <a:pt x="37" y="19"/>
                    <a:pt x="29" y="27"/>
                    <a:pt x="28" y="41"/>
                  </a:cubicBezTo>
                  <a:lnTo>
                    <a:pt x="70" y="4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 name="Freeform 9"/>
            <p:cNvSpPr>
              <a:spLocks noEditPoints="1"/>
            </p:cNvSpPr>
            <p:nvPr userDrawn="1"/>
          </p:nvSpPr>
          <p:spPr bwMode="auto">
            <a:xfrm>
              <a:off x="346873" y="4708526"/>
              <a:ext cx="84138" cy="88900"/>
            </a:xfrm>
            <a:custGeom>
              <a:avLst/>
              <a:gdLst>
                <a:gd name="T0" fmla="*/ 52 w 104"/>
                <a:gd name="T1" fmla="*/ 111 h 111"/>
                <a:gd name="T2" fmla="*/ 0 w 104"/>
                <a:gd name="T3" fmla="*/ 55 h 111"/>
                <a:gd name="T4" fmla="*/ 52 w 104"/>
                <a:gd name="T5" fmla="*/ 0 h 111"/>
                <a:gd name="T6" fmla="*/ 104 w 104"/>
                <a:gd name="T7" fmla="*/ 55 h 111"/>
                <a:gd name="T8" fmla="*/ 52 w 104"/>
                <a:gd name="T9" fmla="*/ 111 h 111"/>
                <a:gd name="T10" fmla="*/ 52 w 104"/>
                <a:gd name="T11" fmla="*/ 23 h 111"/>
                <a:gd name="T12" fmla="*/ 28 w 104"/>
                <a:gd name="T13" fmla="*/ 55 h 111"/>
                <a:gd name="T14" fmla="*/ 52 w 104"/>
                <a:gd name="T15" fmla="*/ 87 h 111"/>
                <a:gd name="T16" fmla="*/ 77 w 104"/>
                <a:gd name="T17" fmla="*/ 55 h 111"/>
                <a:gd name="T18" fmla="*/ 52 w 104"/>
                <a:gd name="T19" fmla="*/ 23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4" h="111">
                  <a:moveTo>
                    <a:pt x="52" y="111"/>
                  </a:moveTo>
                  <a:cubicBezTo>
                    <a:pt x="25" y="111"/>
                    <a:pt x="0" y="93"/>
                    <a:pt x="0" y="55"/>
                  </a:cubicBezTo>
                  <a:cubicBezTo>
                    <a:pt x="0" y="17"/>
                    <a:pt x="25" y="0"/>
                    <a:pt x="52" y="0"/>
                  </a:cubicBezTo>
                  <a:cubicBezTo>
                    <a:pt x="79" y="0"/>
                    <a:pt x="104" y="17"/>
                    <a:pt x="104" y="55"/>
                  </a:cubicBezTo>
                  <a:cubicBezTo>
                    <a:pt x="104" y="93"/>
                    <a:pt x="79" y="111"/>
                    <a:pt x="52" y="111"/>
                  </a:cubicBezTo>
                  <a:close/>
                  <a:moveTo>
                    <a:pt x="52" y="23"/>
                  </a:moveTo>
                  <a:cubicBezTo>
                    <a:pt x="31" y="23"/>
                    <a:pt x="28" y="42"/>
                    <a:pt x="28" y="55"/>
                  </a:cubicBezTo>
                  <a:cubicBezTo>
                    <a:pt x="28" y="69"/>
                    <a:pt x="31" y="87"/>
                    <a:pt x="52" y="87"/>
                  </a:cubicBezTo>
                  <a:cubicBezTo>
                    <a:pt x="73" y="87"/>
                    <a:pt x="77" y="69"/>
                    <a:pt x="77" y="55"/>
                  </a:cubicBezTo>
                  <a:cubicBezTo>
                    <a:pt x="77" y="42"/>
                    <a:pt x="73" y="23"/>
                    <a:pt x="52" y="2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8" name="Freeform 10"/>
            <p:cNvSpPr>
              <a:spLocks/>
            </p:cNvSpPr>
            <p:nvPr userDrawn="1"/>
          </p:nvSpPr>
          <p:spPr bwMode="auto">
            <a:xfrm>
              <a:off x="446885" y="4708526"/>
              <a:ext cx="47625" cy="87313"/>
            </a:xfrm>
            <a:custGeom>
              <a:avLst/>
              <a:gdLst>
                <a:gd name="T0" fmla="*/ 0 w 59"/>
                <a:gd name="T1" fmla="*/ 3 h 108"/>
                <a:gd name="T2" fmla="*/ 26 w 59"/>
                <a:gd name="T3" fmla="*/ 3 h 108"/>
                <a:gd name="T4" fmla="*/ 26 w 59"/>
                <a:gd name="T5" fmla="*/ 15 h 108"/>
                <a:gd name="T6" fmla="*/ 55 w 59"/>
                <a:gd name="T7" fmla="*/ 0 h 108"/>
                <a:gd name="T8" fmla="*/ 59 w 59"/>
                <a:gd name="T9" fmla="*/ 1 h 108"/>
                <a:gd name="T10" fmla="*/ 59 w 59"/>
                <a:gd name="T11" fmla="*/ 27 h 108"/>
                <a:gd name="T12" fmla="*/ 58 w 59"/>
                <a:gd name="T13" fmla="*/ 27 h 108"/>
                <a:gd name="T14" fmla="*/ 28 w 59"/>
                <a:gd name="T15" fmla="*/ 38 h 108"/>
                <a:gd name="T16" fmla="*/ 28 w 59"/>
                <a:gd name="T17" fmla="*/ 108 h 108"/>
                <a:gd name="T18" fmla="*/ 0 w 59"/>
                <a:gd name="T19" fmla="*/ 108 h 108"/>
                <a:gd name="T20" fmla="*/ 0 w 59"/>
                <a:gd name="T21" fmla="*/ 3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9" h="108">
                  <a:moveTo>
                    <a:pt x="0" y="3"/>
                  </a:moveTo>
                  <a:cubicBezTo>
                    <a:pt x="26" y="3"/>
                    <a:pt x="26" y="3"/>
                    <a:pt x="26" y="3"/>
                  </a:cubicBezTo>
                  <a:cubicBezTo>
                    <a:pt x="26" y="15"/>
                    <a:pt x="26" y="15"/>
                    <a:pt x="26" y="15"/>
                  </a:cubicBezTo>
                  <a:cubicBezTo>
                    <a:pt x="31" y="8"/>
                    <a:pt x="44" y="0"/>
                    <a:pt x="55" y="0"/>
                  </a:cubicBezTo>
                  <a:cubicBezTo>
                    <a:pt x="57" y="0"/>
                    <a:pt x="58" y="0"/>
                    <a:pt x="59" y="1"/>
                  </a:cubicBezTo>
                  <a:cubicBezTo>
                    <a:pt x="59" y="27"/>
                    <a:pt x="59" y="27"/>
                    <a:pt x="59" y="27"/>
                  </a:cubicBezTo>
                  <a:cubicBezTo>
                    <a:pt x="59" y="27"/>
                    <a:pt x="58" y="27"/>
                    <a:pt x="58" y="27"/>
                  </a:cubicBezTo>
                  <a:cubicBezTo>
                    <a:pt x="46" y="27"/>
                    <a:pt x="32" y="28"/>
                    <a:pt x="28" y="38"/>
                  </a:cubicBezTo>
                  <a:cubicBezTo>
                    <a:pt x="28" y="108"/>
                    <a:pt x="28" y="108"/>
                    <a:pt x="28" y="108"/>
                  </a:cubicBezTo>
                  <a:cubicBezTo>
                    <a:pt x="0" y="108"/>
                    <a:pt x="0" y="108"/>
                    <a:pt x="0" y="108"/>
                  </a:cubicBezTo>
                  <a:lnTo>
                    <a:pt x="0" y="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9" name="Freeform 11"/>
            <p:cNvSpPr>
              <a:spLocks noEditPoints="1"/>
            </p:cNvSpPr>
            <p:nvPr userDrawn="1"/>
          </p:nvSpPr>
          <p:spPr bwMode="auto">
            <a:xfrm>
              <a:off x="685010" y="4708526"/>
              <a:ext cx="79375" cy="120650"/>
            </a:xfrm>
            <a:custGeom>
              <a:avLst/>
              <a:gdLst>
                <a:gd name="T0" fmla="*/ 49 w 98"/>
                <a:gd name="T1" fmla="*/ 85 h 149"/>
                <a:gd name="T2" fmla="*/ 72 w 98"/>
                <a:gd name="T3" fmla="*/ 50 h 149"/>
                <a:gd name="T4" fmla="*/ 49 w 98"/>
                <a:gd name="T5" fmla="*/ 20 h 149"/>
                <a:gd name="T6" fmla="*/ 28 w 98"/>
                <a:gd name="T7" fmla="*/ 51 h 149"/>
                <a:gd name="T8" fmla="*/ 49 w 98"/>
                <a:gd name="T9" fmla="*/ 85 h 149"/>
                <a:gd name="T10" fmla="*/ 98 w 98"/>
                <a:gd name="T11" fmla="*/ 2 h 149"/>
                <a:gd name="T12" fmla="*/ 98 w 98"/>
                <a:gd name="T13" fmla="*/ 102 h 149"/>
                <a:gd name="T14" fmla="*/ 47 w 98"/>
                <a:gd name="T15" fmla="*/ 149 h 149"/>
                <a:gd name="T16" fmla="*/ 3 w 98"/>
                <a:gd name="T17" fmla="*/ 123 h 149"/>
                <a:gd name="T18" fmla="*/ 30 w 98"/>
                <a:gd name="T19" fmla="*/ 118 h 149"/>
                <a:gd name="T20" fmla="*/ 50 w 98"/>
                <a:gd name="T21" fmla="*/ 128 h 149"/>
                <a:gd name="T22" fmla="*/ 72 w 98"/>
                <a:gd name="T23" fmla="*/ 105 h 149"/>
                <a:gd name="T24" fmla="*/ 72 w 98"/>
                <a:gd name="T25" fmla="*/ 93 h 149"/>
                <a:gd name="T26" fmla="*/ 71 w 98"/>
                <a:gd name="T27" fmla="*/ 92 h 149"/>
                <a:gd name="T28" fmla="*/ 44 w 98"/>
                <a:gd name="T29" fmla="*/ 108 h 149"/>
                <a:gd name="T30" fmla="*/ 0 w 98"/>
                <a:gd name="T31" fmla="*/ 55 h 149"/>
                <a:gd name="T32" fmla="*/ 42 w 98"/>
                <a:gd name="T33" fmla="*/ 0 h 149"/>
                <a:gd name="T34" fmla="*/ 73 w 98"/>
                <a:gd name="T35" fmla="*/ 15 h 149"/>
                <a:gd name="T36" fmla="*/ 73 w 98"/>
                <a:gd name="T37" fmla="*/ 15 h 149"/>
                <a:gd name="T38" fmla="*/ 75 w 98"/>
                <a:gd name="T39" fmla="*/ 2 h 149"/>
                <a:gd name="T40" fmla="*/ 98 w 98"/>
                <a:gd name="T41" fmla="*/ 2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8" h="149">
                  <a:moveTo>
                    <a:pt x="49" y="85"/>
                  </a:moveTo>
                  <a:cubicBezTo>
                    <a:pt x="70" y="85"/>
                    <a:pt x="72" y="64"/>
                    <a:pt x="72" y="50"/>
                  </a:cubicBezTo>
                  <a:cubicBezTo>
                    <a:pt x="72" y="33"/>
                    <a:pt x="64" y="20"/>
                    <a:pt x="49" y="20"/>
                  </a:cubicBezTo>
                  <a:cubicBezTo>
                    <a:pt x="39" y="20"/>
                    <a:pt x="28" y="27"/>
                    <a:pt x="28" y="51"/>
                  </a:cubicBezTo>
                  <a:cubicBezTo>
                    <a:pt x="28" y="64"/>
                    <a:pt x="29" y="85"/>
                    <a:pt x="49" y="85"/>
                  </a:cubicBezTo>
                  <a:close/>
                  <a:moveTo>
                    <a:pt x="98" y="2"/>
                  </a:moveTo>
                  <a:cubicBezTo>
                    <a:pt x="98" y="102"/>
                    <a:pt x="98" y="102"/>
                    <a:pt x="98" y="102"/>
                  </a:cubicBezTo>
                  <a:cubicBezTo>
                    <a:pt x="98" y="119"/>
                    <a:pt x="97" y="148"/>
                    <a:pt x="47" y="149"/>
                  </a:cubicBezTo>
                  <a:cubicBezTo>
                    <a:pt x="26" y="149"/>
                    <a:pt x="7" y="141"/>
                    <a:pt x="3" y="123"/>
                  </a:cubicBezTo>
                  <a:cubicBezTo>
                    <a:pt x="30" y="118"/>
                    <a:pt x="30" y="118"/>
                    <a:pt x="30" y="118"/>
                  </a:cubicBezTo>
                  <a:cubicBezTo>
                    <a:pt x="32" y="123"/>
                    <a:pt x="35" y="128"/>
                    <a:pt x="50" y="128"/>
                  </a:cubicBezTo>
                  <a:cubicBezTo>
                    <a:pt x="65" y="128"/>
                    <a:pt x="72" y="122"/>
                    <a:pt x="72" y="105"/>
                  </a:cubicBezTo>
                  <a:cubicBezTo>
                    <a:pt x="72" y="93"/>
                    <a:pt x="72" y="93"/>
                    <a:pt x="72" y="93"/>
                  </a:cubicBezTo>
                  <a:cubicBezTo>
                    <a:pt x="71" y="92"/>
                    <a:pt x="71" y="92"/>
                    <a:pt x="71" y="92"/>
                  </a:cubicBezTo>
                  <a:cubicBezTo>
                    <a:pt x="67" y="100"/>
                    <a:pt x="60" y="108"/>
                    <a:pt x="44" y="108"/>
                  </a:cubicBezTo>
                  <a:cubicBezTo>
                    <a:pt x="19" y="108"/>
                    <a:pt x="0" y="91"/>
                    <a:pt x="0" y="55"/>
                  </a:cubicBezTo>
                  <a:cubicBezTo>
                    <a:pt x="0" y="20"/>
                    <a:pt x="20" y="0"/>
                    <a:pt x="42" y="0"/>
                  </a:cubicBezTo>
                  <a:cubicBezTo>
                    <a:pt x="63" y="0"/>
                    <a:pt x="71" y="10"/>
                    <a:pt x="73" y="15"/>
                  </a:cubicBezTo>
                  <a:cubicBezTo>
                    <a:pt x="73" y="15"/>
                    <a:pt x="73" y="15"/>
                    <a:pt x="73" y="15"/>
                  </a:cubicBezTo>
                  <a:cubicBezTo>
                    <a:pt x="75" y="2"/>
                    <a:pt x="75" y="2"/>
                    <a:pt x="75" y="2"/>
                  </a:cubicBezTo>
                  <a:lnTo>
                    <a:pt x="98" y="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50" name="Freeform 12"/>
            <p:cNvSpPr>
              <a:spLocks noEditPoints="1"/>
            </p:cNvSpPr>
            <p:nvPr userDrawn="1"/>
          </p:nvSpPr>
          <p:spPr bwMode="auto">
            <a:xfrm>
              <a:off x="843760" y="4678363"/>
              <a:ext cx="58738" cy="26988"/>
            </a:xfrm>
            <a:custGeom>
              <a:avLst/>
              <a:gdLst>
                <a:gd name="T0" fmla="*/ 14 w 37"/>
                <a:gd name="T1" fmla="*/ 2 h 17"/>
                <a:gd name="T2" fmla="*/ 9 w 37"/>
                <a:gd name="T3" fmla="*/ 2 h 17"/>
                <a:gd name="T4" fmla="*/ 9 w 37"/>
                <a:gd name="T5" fmla="*/ 17 h 17"/>
                <a:gd name="T6" fmla="*/ 6 w 37"/>
                <a:gd name="T7" fmla="*/ 17 h 17"/>
                <a:gd name="T8" fmla="*/ 6 w 37"/>
                <a:gd name="T9" fmla="*/ 2 h 17"/>
                <a:gd name="T10" fmla="*/ 0 w 37"/>
                <a:gd name="T11" fmla="*/ 2 h 17"/>
                <a:gd name="T12" fmla="*/ 0 w 37"/>
                <a:gd name="T13" fmla="*/ 0 h 17"/>
                <a:gd name="T14" fmla="*/ 14 w 37"/>
                <a:gd name="T15" fmla="*/ 0 h 17"/>
                <a:gd name="T16" fmla="*/ 14 w 37"/>
                <a:gd name="T17" fmla="*/ 2 h 17"/>
                <a:gd name="T18" fmla="*/ 37 w 37"/>
                <a:gd name="T19" fmla="*/ 17 h 17"/>
                <a:gd name="T20" fmla="*/ 34 w 37"/>
                <a:gd name="T21" fmla="*/ 17 h 17"/>
                <a:gd name="T22" fmla="*/ 34 w 37"/>
                <a:gd name="T23" fmla="*/ 2 h 17"/>
                <a:gd name="T24" fmla="*/ 34 w 37"/>
                <a:gd name="T25" fmla="*/ 2 h 17"/>
                <a:gd name="T26" fmla="*/ 29 w 37"/>
                <a:gd name="T27" fmla="*/ 17 h 17"/>
                <a:gd name="T28" fmla="*/ 27 w 37"/>
                <a:gd name="T29" fmla="*/ 17 h 17"/>
                <a:gd name="T30" fmla="*/ 21 w 37"/>
                <a:gd name="T31" fmla="*/ 2 h 17"/>
                <a:gd name="T32" fmla="*/ 20 w 37"/>
                <a:gd name="T33" fmla="*/ 2 h 17"/>
                <a:gd name="T34" fmla="*/ 20 w 37"/>
                <a:gd name="T35" fmla="*/ 17 h 17"/>
                <a:gd name="T36" fmla="*/ 18 w 37"/>
                <a:gd name="T37" fmla="*/ 17 h 17"/>
                <a:gd name="T38" fmla="*/ 18 w 37"/>
                <a:gd name="T39" fmla="*/ 0 h 17"/>
                <a:gd name="T40" fmla="*/ 22 w 37"/>
                <a:gd name="T41" fmla="*/ 0 h 17"/>
                <a:gd name="T42" fmla="*/ 28 w 37"/>
                <a:gd name="T43" fmla="*/ 13 h 17"/>
                <a:gd name="T44" fmla="*/ 33 w 37"/>
                <a:gd name="T45" fmla="*/ 0 h 17"/>
                <a:gd name="T46" fmla="*/ 37 w 37"/>
                <a:gd name="T47" fmla="*/ 0 h 17"/>
                <a:gd name="T48" fmla="*/ 37 w 37"/>
                <a:gd name="T49" fmla="*/ 17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7" h="17">
                  <a:moveTo>
                    <a:pt x="14" y="2"/>
                  </a:moveTo>
                  <a:lnTo>
                    <a:pt x="9" y="2"/>
                  </a:lnTo>
                  <a:lnTo>
                    <a:pt x="9" y="17"/>
                  </a:lnTo>
                  <a:lnTo>
                    <a:pt x="6" y="17"/>
                  </a:lnTo>
                  <a:lnTo>
                    <a:pt x="6" y="2"/>
                  </a:lnTo>
                  <a:lnTo>
                    <a:pt x="0" y="2"/>
                  </a:lnTo>
                  <a:lnTo>
                    <a:pt x="0" y="0"/>
                  </a:lnTo>
                  <a:lnTo>
                    <a:pt x="14" y="0"/>
                  </a:lnTo>
                  <a:lnTo>
                    <a:pt x="14" y="2"/>
                  </a:lnTo>
                  <a:close/>
                  <a:moveTo>
                    <a:pt x="37" y="17"/>
                  </a:moveTo>
                  <a:lnTo>
                    <a:pt x="34" y="17"/>
                  </a:lnTo>
                  <a:lnTo>
                    <a:pt x="34" y="2"/>
                  </a:lnTo>
                  <a:lnTo>
                    <a:pt x="34" y="2"/>
                  </a:lnTo>
                  <a:lnTo>
                    <a:pt x="29" y="17"/>
                  </a:lnTo>
                  <a:lnTo>
                    <a:pt x="27" y="17"/>
                  </a:lnTo>
                  <a:lnTo>
                    <a:pt x="21" y="2"/>
                  </a:lnTo>
                  <a:lnTo>
                    <a:pt x="20" y="2"/>
                  </a:lnTo>
                  <a:lnTo>
                    <a:pt x="20" y="17"/>
                  </a:lnTo>
                  <a:lnTo>
                    <a:pt x="18" y="17"/>
                  </a:lnTo>
                  <a:lnTo>
                    <a:pt x="18" y="0"/>
                  </a:lnTo>
                  <a:lnTo>
                    <a:pt x="22" y="0"/>
                  </a:lnTo>
                  <a:lnTo>
                    <a:pt x="28" y="13"/>
                  </a:lnTo>
                  <a:lnTo>
                    <a:pt x="33" y="0"/>
                  </a:lnTo>
                  <a:lnTo>
                    <a:pt x="37" y="0"/>
                  </a:lnTo>
                  <a:lnTo>
                    <a:pt x="37" y="1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7470941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4" name="Content Placeholder 2"/>
          <p:cNvSpPr>
            <a:spLocks noGrp="1"/>
          </p:cNvSpPr>
          <p:nvPr>
            <p:ph idx="1" hasCustomPrompt="1"/>
          </p:nvPr>
        </p:nvSpPr>
        <p:spPr>
          <a:xfrm>
            <a:off x="314325" y="268287"/>
            <a:ext cx="8515349" cy="4281487"/>
          </a:xfrm>
        </p:spPr>
        <p:txBody>
          <a:bodyPr/>
          <a:lstStyle>
            <a:lvl1pPr>
              <a:spcBef>
                <a:spcPts val="0"/>
              </a:spcBef>
              <a:defRPr sz="3000"/>
            </a:lvl1pPr>
            <a:lvl2pPr marL="358775" indent="-358775">
              <a:spcBef>
                <a:spcPts val="0"/>
              </a:spcBef>
              <a:buClrTx/>
              <a:buSzPct val="100000"/>
              <a:buFont typeface="+mj-lt"/>
              <a:buAutoNum type="arabicPeriod"/>
              <a:defRPr sz="3000"/>
            </a:lvl2pPr>
            <a:lvl3pPr>
              <a:defRPr sz="1800"/>
            </a:lvl3pPr>
            <a:lvl4pPr>
              <a:defRPr sz="1800"/>
            </a:lvl4pPr>
            <a:lvl5pPr>
              <a:defRPr sz="1800"/>
            </a:lvl5pPr>
          </a:lstStyle>
          <a:p>
            <a:pPr lvl="0"/>
            <a:r>
              <a:rPr lang="fr-FR" noProof="0" dirty="0"/>
              <a:t>Cliquez pour modifier le contenu</a:t>
            </a:r>
          </a:p>
          <a:p>
            <a:pPr lvl="1"/>
            <a:r>
              <a:rPr lang="fr-FR" noProof="0" dirty="0"/>
              <a:t>Deuxième niveau</a:t>
            </a:r>
          </a:p>
        </p:txBody>
      </p:sp>
      <p:sp>
        <p:nvSpPr>
          <p:cNvPr id="5" name="TextBox 4"/>
          <p:cNvSpPr txBox="1"/>
          <p:nvPr userDrawn="1"/>
        </p:nvSpPr>
        <p:spPr>
          <a:xfrm>
            <a:off x="619545" y="4752895"/>
            <a:ext cx="738985" cy="123111"/>
          </a:xfrm>
          <a:prstGeom prst="rect">
            <a:avLst/>
          </a:prstGeom>
          <a:noFill/>
        </p:spPr>
        <p:txBody>
          <a:bodyPr wrap="none" lIns="0" tIns="0" rIns="0" bIns="0" rtlCol="0">
            <a:spAutoFit/>
          </a:bodyPr>
          <a:lstStyle/>
          <a:p>
            <a:r>
              <a:rPr kumimoji="0" lang="fr-FR" sz="800" b="0" i="0" u="none" strike="noStrike" kern="1200" cap="none" spc="0" normalizeH="0" baseline="0" noProof="0" dirty="0">
                <a:ln>
                  <a:noFill/>
                </a:ln>
                <a:solidFill>
                  <a:schemeClr val="bg2"/>
                </a:solidFill>
                <a:effectLst/>
                <a:uLnTx/>
                <a:uFillTx/>
                <a:latin typeface="Helvetica 75 Bold" panose="020B0804020202020204" pitchFamily="34" charset="0"/>
                <a:ea typeface="+mn-ea"/>
                <a:cs typeface="+mn-cs"/>
              </a:rPr>
              <a:t>Interne Orange</a:t>
            </a:r>
          </a:p>
        </p:txBody>
      </p:sp>
    </p:spTree>
    <p:extLst>
      <p:ext uri="{BB962C8B-B14F-4D97-AF65-F5344CB8AC3E}">
        <p14:creationId xmlns:p14="http://schemas.microsoft.com/office/powerpoint/2010/main" val="21277421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de section">
    <p:spTree>
      <p:nvGrpSpPr>
        <p:cNvPr id="1" name=""/>
        <p:cNvGrpSpPr/>
        <p:nvPr/>
      </p:nvGrpSpPr>
      <p:grpSpPr>
        <a:xfrm>
          <a:off x="0" y="0"/>
          <a:ext cx="0" cy="0"/>
          <a:chOff x="0" y="0"/>
          <a:chExt cx="0" cy="0"/>
        </a:xfrm>
      </p:grpSpPr>
      <p:sp>
        <p:nvSpPr>
          <p:cNvPr id="8" name="Text Placeholder 7"/>
          <p:cNvSpPr>
            <a:spLocks noGrp="1"/>
          </p:cNvSpPr>
          <p:nvPr>
            <p:ph type="body" sz="quarter" idx="12" hasCustomPrompt="1"/>
          </p:nvPr>
        </p:nvSpPr>
        <p:spPr>
          <a:xfrm>
            <a:off x="313769" y="268287"/>
            <a:ext cx="6096839" cy="4281487"/>
          </a:xfrm>
        </p:spPr>
        <p:txBody>
          <a:bodyPr>
            <a:normAutofit/>
          </a:bodyPr>
          <a:lstStyle>
            <a:lvl1pPr>
              <a:lnSpc>
                <a:spcPct val="85000"/>
              </a:lnSpc>
              <a:spcBef>
                <a:spcPts val="0"/>
              </a:spcBef>
              <a:buNone/>
              <a:defRPr sz="5500" baseline="0"/>
            </a:lvl1pPr>
            <a:lvl2pPr>
              <a:lnSpc>
                <a:spcPct val="85000"/>
              </a:lnSpc>
              <a:spcBef>
                <a:spcPts val="0"/>
              </a:spcBef>
              <a:defRPr sz="5500"/>
            </a:lvl2pPr>
            <a:lvl3pPr>
              <a:defRPr sz="5500"/>
            </a:lvl3pPr>
            <a:lvl4pPr>
              <a:defRPr sz="5500"/>
            </a:lvl4pPr>
            <a:lvl5pPr>
              <a:defRPr sz="5500"/>
            </a:lvl5pPr>
          </a:lstStyle>
          <a:p>
            <a:pPr lvl="0"/>
            <a:r>
              <a:rPr lang="fr-FR" noProof="0" dirty="0"/>
              <a:t>Cliquez pour modifier le nom de la section </a:t>
            </a:r>
          </a:p>
          <a:p>
            <a:pPr lvl="1"/>
            <a:r>
              <a:rPr lang="fr-FR" noProof="0" dirty="0"/>
              <a:t>Deuxième niveau</a:t>
            </a:r>
          </a:p>
        </p:txBody>
      </p:sp>
      <p:sp>
        <p:nvSpPr>
          <p:cNvPr id="4" name="TextBox 3"/>
          <p:cNvSpPr txBox="1"/>
          <p:nvPr userDrawn="1"/>
        </p:nvSpPr>
        <p:spPr>
          <a:xfrm>
            <a:off x="619545" y="4752895"/>
            <a:ext cx="738985" cy="123111"/>
          </a:xfrm>
          <a:prstGeom prst="rect">
            <a:avLst/>
          </a:prstGeom>
          <a:noFill/>
        </p:spPr>
        <p:txBody>
          <a:bodyPr wrap="none" lIns="0" tIns="0" rIns="0" bIns="0" rtlCol="0">
            <a:spAutoFit/>
          </a:bodyPr>
          <a:lstStyle/>
          <a:p>
            <a:r>
              <a:rPr kumimoji="0" lang="fr-FR" sz="800" b="0" i="0" u="none" strike="noStrike" kern="1200" cap="none" spc="0" normalizeH="0" baseline="0" noProof="0" dirty="0">
                <a:ln>
                  <a:noFill/>
                </a:ln>
                <a:solidFill>
                  <a:schemeClr val="bg2"/>
                </a:solidFill>
                <a:effectLst/>
                <a:uLnTx/>
                <a:uFillTx/>
                <a:latin typeface="Helvetica 75 Bold" panose="020B0804020202020204" pitchFamily="34" charset="0"/>
                <a:ea typeface="+mn-ea"/>
                <a:cs typeface="+mn-cs"/>
              </a:rPr>
              <a:t>Interne Orange</a:t>
            </a:r>
          </a:p>
        </p:txBody>
      </p:sp>
    </p:spTree>
    <p:extLst>
      <p:ext uri="{BB962C8B-B14F-4D97-AF65-F5344CB8AC3E}">
        <p14:creationId xmlns:p14="http://schemas.microsoft.com/office/powerpoint/2010/main" val="6248081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eux contenus">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314326" y="1184275"/>
            <a:ext cx="3966930" cy="3365499"/>
          </a:xfrm>
        </p:spPr>
        <p:txBody>
          <a:bodyPr>
            <a:normAutofit/>
          </a:bodyPr>
          <a:lstStyle>
            <a:lvl1pPr>
              <a:defRPr sz="1400" baseline="0"/>
            </a:lvl1pPr>
            <a:lvl2pPr>
              <a:defRPr sz="1400" baseline="0">
                <a:solidFill>
                  <a:schemeClr val="tx1"/>
                </a:solidFill>
              </a:defRPr>
            </a:lvl2pPr>
            <a:lvl3pPr>
              <a:defRPr sz="1400" baseline="0">
                <a:solidFill>
                  <a:schemeClr val="tx1"/>
                </a:solidFill>
              </a:defRPr>
            </a:lvl3pPr>
            <a:lvl4pPr>
              <a:defRPr sz="1400" baseline="0">
                <a:solidFill>
                  <a:schemeClr val="tx1"/>
                </a:solidFill>
              </a:defRPr>
            </a:lvl4pPr>
            <a:lvl5pPr>
              <a:defRPr sz="1400" baseline="0">
                <a:solidFill>
                  <a:schemeClr val="tx1"/>
                </a:solidFill>
              </a:defRPr>
            </a:lvl5pPr>
            <a:lvl6pPr>
              <a:defRPr sz="1400"/>
            </a:lvl6pPr>
            <a:lvl7pPr>
              <a:defRPr sz="1800"/>
            </a:lvl7pPr>
            <a:lvl8pPr>
              <a:defRPr sz="1800"/>
            </a:lvl8pPr>
            <a:lvl9pPr>
              <a:defRPr sz="1800"/>
            </a:lvl9pPr>
          </a:lstStyle>
          <a:p>
            <a:pPr lvl="0"/>
            <a:r>
              <a:rPr lang="fr-FR" noProof="0" dirty="0"/>
              <a:t>Cliquez pour modifier le texte</a:t>
            </a:r>
          </a:p>
          <a:p>
            <a:pPr lvl="1"/>
            <a:r>
              <a:rPr lang="fr-FR" noProof="0" dirty="0"/>
              <a:t>Deuxième niveau</a:t>
            </a:r>
          </a:p>
          <a:p>
            <a:pPr lvl="2"/>
            <a:r>
              <a:rPr lang="fr-FR" noProof="0" dirty="0"/>
              <a:t>Troisième niveau</a:t>
            </a:r>
          </a:p>
          <a:p>
            <a:pPr lvl="3"/>
            <a:r>
              <a:rPr lang="fr-FR" noProof="0" dirty="0"/>
              <a:t>Quatrième niveau</a:t>
            </a:r>
          </a:p>
          <a:p>
            <a:pPr lvl="4"/>
            <a:r>
              <a:rPr lang="fr-FR" noProof="0" dirty="0"/>
              <a:t>Cinquième niveau</a:t>
            </a:r>
          </a:p>
          <a:p>
            <a:pPr lvl="5"/>
            <a:r>
              <a:rPr lang="fr-FR" noProof="0" dirty="0"/>
              <a:t>Sixième niveau</a:t>
            </a:r>
          </a:p>
        </p:txBody>
      </p:sp>
      <p:sp>
        <p:nvSpPr>
          <p:cNvPr id="4" name="Content Placeholder 3"/>
          <p:cNvSpPr>
            <a:spLocks noGrp="1"/>
          </p:cNvSpPr>
          <p:nvPr>
            <p:ph sz="half" idx="2" hasCustomPrompt="1"/>
          </p:nvPr>
        </p:nvSpPr>
        <p:spPr>
          <a:xfrm>
            <a:off x="4864795" y="1183698"/>
            <a:ext cx="3964880" cy="3364418"/>
          </a:xfrm>
        </p:spPr>
        <p:txBody>
          <a:bodyPr>
            <a:normAutofit/>
          </a:bodyPr>
          <a:lstStyle>
            <a:lvl1pPr>
              <a:defRPr sz="1400"/>
            </a:lvl1pPr>
            <a:lvl2pPr>
              <a:defRPr sz="1400">
                <a:solidFill>
                  <a:schemeClr val="tx1"/>
                </a:solidFill>
              </a:defRPr>
            </a:lvl2pPr>
            <a:lvl3pPr>
              <a:defRPr sz="1400">
                <a:solidFill>
                  <a:schemeClr val="tx1"/>
                </a:solidFill>
              </a:defRPr>
            </a:lvl3pPr>
            <a:lvl4pPr>
              <a:defRPr sz="1400">
                <a:solidFill>
                  <a:schemeClr val="tx1"/>
                </a:solidFill>
              </a:defRPr>
            </a:lvl4pPr>
            <a:lvl5pPr>
              <a:defRPr sz="1400">
                <a:solidFill>
                  <a:schemeClr val="tx1"/>
                </a:solidFill>
              </a:defRPr>
            </a:lvl5pPr>
            <a:lvl6pPr>
              <a:defRPr sz="1400"/>
            </a:lvl6pPr>
            <a:lvl7pPr>
              <a:defRPr sz="1800"/>
            </a:lvl7pPr>
            <a:lvl8pPr>
              <a:defRPr sz="1800"/>
            </a:lvl8pPr>
            <a:lvl9pPr>
              <a:defRPr sz="1800"/>
            </a:lvl9pPr>
          </a:lstStyle>
          <a:p>
            <a:pPr lvl="0"/>
            <a:r>
              <a:rPr lang="fr-FR" noProof="0" dirty="0"/>
              <a:t>Cliquez pour modifier le texte</a:t>
            </a:r>
          </a:p>
          <a:p>
            <a:pPr lvl="1"/>
            <a:r>
              <a:rPr lang="fr-FR" noProof="0" dirty="0"/>
              <a:t>Deuxième niveau</a:t>
            </a:r>
          </a:p>
          <a:p>
            <a:pPr lvl="2"/>
            <a:r>
              <a:rPr lang="fr-FR" noProof="0" dirty="0"/>
              <a:t>Troisième niveau</a:t>
            </a:r>
          </a:p>
          <a:p>
            <a:pPr lvl="3"/>
            <a:r>
              <a:rPr lang="fr-FR" noProof="0" dirty="0"/>
              <a:t>Quatrième niveau</a:t>
            </a:r>
          </a:p>
          <a:p>
            <a:pPr lvl="4"/>
            <a:r>
              <a:rPr lang="fr-FR" noProof="0" dirty="0"/>
              <a:t>Cinquième niveau</a:t>
            </a:r>
          </a:p>
          <a:p>
            <a:pPr lvl="5"/>
            <a:r>
              <a:rPr lang="fr-FR" noProof="0" dirty="0"/>
              <a:t>Sixième niveau</a:t>
            </a:r>
          </a:p>
        </p:txBody>
      </p:sp>
      <p:sp>
        <p:nvSpPr>
          <p:cNvPr id="5" name="Title 4"/>
          <p:cNvSpPr>
            <a:spLocks noGrp="1"/>
          </p:cNvSpPr>
          <p:nvPr>
            <p:ph type="title" hasCustomPrompt="1"/>
          </p:nvPr>
        </p:nvSpPr>
        <p:spPr/>
        <p:txBody>
          <a:bodyPr/>
          <a:lstStyle/>
          <a:p>
            <a:r>
              <a:rPr lang="fr-FR" noProof="0" dirty="0"/>
              <a:t>Cliquez pour modifier le titre</a:t>
            </a:r>
            <a:endParaRPr lang="en-GB" dirty="0"/>
          </a:p>
        </p:txBody>
      </p:sp>
      <p:sp>
        <p:nvSpPr>
          <p:cNvPr id="7" name="TextBox 6"/>
          <p:cNvSpPr txBox="1"/>
          <p:nvPr userDrawn="1"/>
        </p:nvSpPr>
        <p:spPr>
          <a:xfrm>
            <a:off x="619545" y="4752895"/>
            <a:ext cx="738985" cy="123111"/>
          </a:xfrm>
          <a:prstGeom prst="rect">
            <a:avLst/>
          </a:prstGeom>
          <a:noFill/>
        </p:spPr>
        <p:txBody>
          <a:bodyPr wrap="none" lIns="0" tIns="0" rIns="0" bIns="0" rtlCol="0">
            <a:spAutoFit/>
          </a:bodyPr>
          <a:lstStyle/>
          <a:p>
            <a:r>
              <a:rPr kumimoji="0" lang="fr-FR" sz="800" b="0" i="0" u="none" strike="noStrike" kern="1200" cap="none" spc="0" normalizeH="0" baseline="0" noProof="0" dirty="0">
                <a:ln>
                  <a:noFill/>
                </a:ln>
                <a:solidFill>
                  <a:schemeClr val="bg2"/>
                </a:solidFill>
                <a:effectLst/>
                <a:uLnTx/>
                <a:uFillTx/>
                <a:latin typeface="Helvetica 75 Bold" panose="020B0804020202020204" pitchFamily="34" charset="0"/>
                <a:ea typeface="+mn-ea"/>
                <a:cs typeface="+mn-cs"/>
              </a:rPr>
              <a:t>Interne Orange</a:t>
            </a:r>
          </a:p>
        </p:txBody>
      </p:sp>
    </p:spTree>
    <p:extLst>
      <p:ext uri="{BB962C8B-B14F-4D97-AF65-F5344CB8AC3E}">
        <p14:creationId xmlns:p14="http://schemas.microsoft.com/office/powerpoint/2010/main" val="36686543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5" name="TextBox 4"/>
          <p:cNvSpPr txBox="1"/>
          <p:nvPr userDrawn="1"/>
        </p:nvSpPr>
        <p:spPr>
          <a:xfrm>
            <a:off x="619545" y="4752895"/>
            <a:ext cx="738985" cy="123111"/>
          </a:xfrm>
          <a:prstGeom prst="rect">
            <a:avLst/>
          </a:prstGeom>
          <a:noFill/>
        </p:spPr>
        <p:txBody>
          <a:bodyPr wrap="none" lIns="0" tIns="0" rIns="0" bIns="0" rtlCol="0">
            <a:spAutoFit/>
          </a:bodyPr>
          <a:lstStyle/>
          <a:p>
            <a:r>
              <a:rPr kumimoji="0" lang="fr-FR" sz="800" b="0" i="0" u="none" strike="noStrike" kern="1200" cap="none" spc="0" normalizeH="0" baseline="0" noProof="0" dirty="0">
                <a:ln>
                  <a:noFill/>
                </a:ln>
                <a:solidFill>
                  <a:schemeClr val="bg2"/>
                </a:solidFill>
                <a:effectLst/>
                <a:uLnTx/>
                <a:uFillTx/>
                <a:latin typeface="Helvetica 75 Bold" panose="020B0804020202020204" pitchFamily="34" charset="0"/>
                <a:ea typeface="+mn-ea"/>
                <a:cs typeface="+mn-cs"/>
              </a:rPr>
              <a:t>Interne Orange</a:t>
            </a:r>
          </a:p>
        </p:txBody>
      </p:sp>
      <p:sp>
        <p:nvSpPr>
          <p:cNvPr id="2" name="Titre 1">
            <a:extLst>
              <a:ext uri="{FF2B5EF4-FFF2-40B4-BE49-F238E27FC236}">
                <a16:creationId xmlns="" xmlns:a16="http://schemas.microsoft.com/office/drawing/2014/main" id="{18265DD6-0F3F-4A22-9570-71F79A5D7135}"/>
              </a:ext>
            </a:extLst>
          </p:cNvPr>
          <p:cNvSpPr>
            <a:spLocks noGrp="1"/>
          </p:cNvSpPr>
          <p:nvPr>
            <p:ph type="title"/>
          </p:nvPr>
        </p:nvSpPr>
        <p:spPr/>
        <p:txBody>
          <a:bodyPr/>
          <a:lstStyle/>
          <a:p>
            <a:r>
              <a:rPr lang="fr-FR"/>
              <a:t>Modifiez le style du titre</a:t>
            </a:r>
          </a:p>
        </p:txBody>
      </p:sp>
    </p:spTree>
    <p:extLst>
      <p:ext uri="{BB962C8B-B14F-4D97-AF65-F5344CB8AC3E}">
        <p14:creationId xmlns:p14="http://schemas.microsoft.com/office/powerpoint/2010/main" val="41992848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Image pleine page">
    <p:bg>
      <p:bgPr>
        <a:solidFill>
          <a:schemeClr val="tx2"/>
        </a:solidFill>
        <a:effectLst/>
      </p:bgPr>
    </p:bg>
    <p:spTree>
      <p:nvGrpSpPr>
        <p:cNvPr id="1" name=""/>
        <p:cNvGrpSpPr/>
        <p:nvPr/>
      </p:nvGrpSpPr>
      <p:grpSpPr>
        <a:xfrm>
          <a:off x="0" y="0"/>
          <a:ext cx="0" cy="0"/>
          <a:chOff x="0" y="0"/>
          <a:chExt cx="0" cy="0"/>
        </a:xfrm>
      </p:grpSpPr>
      <p:sp>
        <p:nvSpPr>
          <p:cNvPr id="4" name="Picture Placeholder 3"/>
          <p:cNvSpPr>
            <a:spLocks noGrp="1"/>
          </p:cNvSpPr>
          <p:nvPr>
            <p:ph type="pic" sz="quarter" idx="12" hasCustomPrompt="1"/>
          </p:nvPr>
        </p:nvSpPr>
        <p:spPr>
          <a:xfrm>
            <a:off x="0" y="0"/>
            <a:ext cx="9144000" cy="5143500"/>
          </a:xfrm>
        </p:spPr>
        <p:txBody>
          <a:bodyPr/>
          <a:lstStyle/>
          <a:p>
            <a:r>
              <a:rPr lang="fr-FR" noProof="0" dirty="0"/>
              <a:t>Cliquez sur l'icône pour ajouter une photo</a:t>
            </a:r>
          </a:p>
        </p:txBody>
      </p:sp>
      <p:sp>
        <p:nvSpPr>
          <p:cNvPr id="3" name="Title 2"/>
          <p:cNvSpPr>
            <a:spLocks noGrp="1"/>
          </p:cNvSpPr>
          <p:nvPr>
            <p:ph type="title" hasCustomPrompt="1"/>
          </p:nvPr>
        </p:nvSpPr>
        <p:spPr/>
        <p:txBody>
          <a:bodyPr/>
          <a:lstStyle>
            <a:lvl1pPr>
              <a:defRPr>
                <a:solidFill>
                  <a:schemeClr val="tx1"/>
                </a:solidFill>
              </a:defRPr>
            </a:lvl1pPr>
          </a:lstStyle>
          <a:p>
            <a:r>
              <a:rPr lang="fr-FR" dirty="0"/>
              <a:t>Cliquez pour modifier le titre</a:t>
            </a:r>
            <a:endParaRPr lang="en-GB" dirty="0"/>
          </a:p>
        </p:txBody>
      </p:sp>
    </p:spTree>
    <p:extLst>
      <p:ext uri="{BB962C8B-B14F-4D97-AF65-F5344CB8AC3E}">
        <p14:creationId xmlns:p14="http://schemas.microsoft.com/office/powerpoint/2010/main" val="18188100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3" name="TextBox 2"/>
          <p:cNvSpPr txBox="1"/>
          <p:nvPr userDrawn="1"/>
        </p:nvSpPr>
        <p:spPr>
          <a:xfrm>
            <a:off x="619545" y="4752895"/>
            <a:ext cx="738985" cy="123111"/>
          </a:xfrm>
          <a:prstGeom prst="rect">
            <a:avLst/>
          </a:prstGeom>
          <a:noFill/>
        </p:spPr>
        <p:txBody>
          <a:bodyPr wrap="none" lIns="0" tIns="0" rIns="0" bIns="0" rtlCol="0">
            <a:spAutoFit/>
          </a:bodyPr>
          <a:lstStyle/>
          <a:p>
            <a:r>
              <a:rPr kumimoji="0" lang="fr-FR" sz="800" b="0" i="0" u="none" strike="noStrike" kern="1200" cap="none" spc="0" normalizeH="0" baseline="0" noProof="0" dirty="0">
                <a:ln>
                  <a:noFill/>
                </a:ln>
                <a:solidFill>
                  <a:schemeClr val="bg2"/>
                </a:solidFill>
                <a:effectLst/>
                <a:uLnTx/>
                <a:uFillTx/>
                <a:latin typeface="Helvetica 75 Bold" panose="020B0804020202020204" pitchFamily="34" charset="0"/>
                <a:ea typeface="+mn-ea"/>
                <a:cs typeface="+mn-cs"/>
              </a:rPr>
              <a:t>Interne Orange</a:t>
            </a:r>
          </a:p>
        </p:txBody>
      </p:sp>
    </p:spTree>
    <p:extLst>
      <p:ext uri="{BB962C8B-B14F-4D97-AF65-F5344CB8AC3E}">
        <p14:creationId xmlns:p14="http://schemas.microsoft.com/office/powerpoint/2010/main" val="3630026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userDrawn="1">
  <p:cSld name="Title Slide">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p:custDataLst>
              <p:tags r:id="rId2"/>
            </p:custDataLst>
          </p:nvPr>
        </p:nvGraphicFramePr>
        <p:xfrm>
          <a:off x="1490" y="1192"/>
          <a:ext cx="1465" cy="1190"/>
        </p:xfrm>
        <a:graphic>
          <a:graphicData uri="http://schemas.openxmlformats.org/presentationml/2006/ole">
            <mc:AlternateContent xmlns:mc="http://schemas.openxmlformats.org/markup-compatibility/2006">
              <mc:Choice xmlns:v="urn:schemas-microsoft-com:vml" Requires="v">
                <p:oleObj spid="_x0000_s3131" name="Diapositive think-cell" r:id="rId4" imgW="360" imgH="360" progId="TCLayout.ActiveDocument.1">
                  <p:embed/>
                </p:oleObj>
              </mc:Choice>
              <mc:Fallback>
                <p:oleObj name="Diapositive think-cell" r:id="rId4" imgW="360" imgH="360" progId="TCLayout.ActiveDocument.1">
                  <p:embed/>
                  <p:pic>
                    <p:nvPicPr>
                      <p:cNvPr id="6" name="Object 5"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90" y="1192"/>
                        <a:ext cx="1465" cy="119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14403" name="Rectangle 3"/>
          <p:cNvSpPr>
            <a:spLocks noGrp="1" noChangeArrowheads="1"/>
          </p:cNvSpPr>
          <p:nvPr>
            <p:ph type="subTitle" idx="1" hasCustomPrompt="1"/>
          </p:nvPr>
        </p:nvSpPr>
        <p:spPr>
          <a:xfrm>
            <a:off x="6508764" y="521494"/>
            <a:ext cx="2206841" cy="1738710"/>
          </a:xfrm>
        </p:spPr>
        <p:txBody>
          <a:bodyPr/>
          <a:lstStyle>
            <a:lvl1pPr marL="0" marR="0" indent="0" algn="l" defTabSz="779252" rtl="0" eaLnBrk="1" fontAlgn="base" latinLnBrk="0" hangingPunct="1">
              <a:lnSpc>
                <a:spcPct val="100000"/>
              </a:lnSpc>
              <a:spcBef>
                <a:spcPct val="0"/>
              </a:spcBef>
              <a:spcAft>
                <a:spcPts val="0"/>
              </a:spcAft>
              <a:buClr>
                <a:schemeClr val="tx2"/>
              </a:buClr>
              <a:buSzPct val="70000"/>
              <a:buFont typeface="Wingdings" pitchFamily="2" charset="2"/>
              <a:buNone/>
              <a:tabLst/>
              <a:defRPr sz="1400">
                <a:solidFill>
                  <a:schemeClr val="tx2"/>
                </a:solidFill>
                <a:latin typeface="Helvetica 75 Bold" pitchFamily="34" charset="0"/>
              </a:defRPr>
            </a:lvl1pPr>
          </a:lstStyle>
          <a:p>
            <a:r>
              <a:rPr lang="fr-FR" dirty="0">
                <a:ea typeface="MS PGothic" pitchFamily="34" charset="-128"/>
              </a:rPr>
              <a:t>date, présentation à </a:t>
            </a:r>
            <a:r>
              <a:rPr lang="fr-FR" dirty="0" err="1">
                <a:ea typeface="MS PGothic" pitchFamily="34" charset="-128"/>
              </a:rPr>
              <a:t>xyz</a:t>
            </a:r>
            <a:endParaRPr lang="fr-FR" dirty="0">
              <a:ea typeface="MS PGothic" pitchFamily="34" charset="-128"/>
            </a:endParaRPr>
          </a:p>
        </p:txBody>
      </p:sp>
      <p:sp>
        <p:nvSpPr>
          <p:cNvPr id="614404" name="Rectangle 4"/>
          <p:cNvSpPr>
            <a:spLocks noGrp="1" noChangeArrowheads="1"/>
          </p:cNvSpPr>
          <p:nvPr>
            <p:ph type="ctrTitle" hasCustomPrompt="1"/>
          </p:nvPr>
        </p:nvSpPr>
        <p:spPr>
          <a:xfrm>
            <a:off x="428410" y="1011238"/>
            <a:ext cx="5743790" cy="1248966"/>
          </a:xfrm>
        </p:spPr>
        <p:txBody>
          <a:bodyPr/>
          <a:lstStyle>
            <a:lvl1pPr>
              <a:defRPr sz="4000">
                <a:solidFill>
                  <a:schemeClr val="tx1"/>
                </a:solidFill>
                <a:latin typeface="Helvetica 75 Bold" pitchFamily="34" charset="0"/>
              </a:defRPr>
            </a:lvl1pPr>
          </a:lstStyle>
          <a:p>
            <a:r>
              <a:rPr lang="fr-FR" dirty="0"/>
              <a:t>cliquez pour modifier le style du titre</a:t>
            </a:r>
          </a:p>
        </p:txBody>
      </p:sp>
      <p:grpSp>
        <p:nvGrpSpPr>
          <p:cNvPr id="9" name="Group 8"/>
          <p:cNvGrpSpPr/>
          <p:nvPr userDrawn="1"/>
        </p:nvGrpSpPr>
        <p:grpSpPr>
          <a:xfrm>
            <a:off x="428413" y="4130675"/>
            <a:ext cx="676803" cy="676803"/>
            <a:chOff x="360359" y="1781895"/>
            <a:chExt cx="1144761" cy="1144195"/>
          </a:xfrm>
        </p:grpSpPr>
        <p:sp>
          <p:nvSpPr>
            <p:cNvPr id="10" name="Rectangle 9"/>
            <p:cNvSpPr>
              <a:spLocks noChangeArrowheads="1"/>
            </p:cNvSpPr>
            <p:nvPr/>
          </p:nvSpPr>
          <p:spPr bwMode="auto">
            <a:xfrm>
              <a:off x="360359" y="1781895"/>
              <a:ext cx="1144761" cy="1144195"/>
            </a:xfrm>
            <a:prstGeom prst="rect">
              <a:avLst/>
            </a:prstGeom>
            <a:solidFill>
              <a:srgbClr val="FF66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p>
              <a:pPr>
                <a:lnSpc>
                  <a:spcPct val="90000"/>
                </a:lnSpc>
                <a:spcAft>
                  <a:spcPts val="1200"/>
                </a:spcAft>
                <a:defRPr/>
              </a:pPr>
              <a:endParaRPr lang="fr-FR" kern="0" dirty="0">
                <a:solidFill>
                  <a:srgbClr val="FF6600"/>
                </a:solidFill>
              </a:endParaRPr>
            </a:p>
          </p:txBody>
        </p:sp>
        <p:sp>
          <p:nvSpPr>
            <p:cNvPr id="11" name="Freeform 10"/>
            <p:cNvSpPr>
              <a:spLocks noEditPoints="1"/>
            </p:cNvSpPr>
            <p:nvPr/>
          </p:nvSpPr>
          <p:spPr bwMode="auto">
            <a:xfrm>
              <a:off x="702808" y="2650400"/>
              <a:ext cx="142159" cy="166335"/>
            </a:xfrm>
            <a:custGeom>
              <a:avLst/>
              <a:gdLst>
                <a:gd name="T0" fmla="*/ 31 w 104"/>
                <a:gd name="T1" fmla="*/ 85 h 122"/>
                <a:gd name="T2" fmla="*/ 45 w 104"/>
                <a:gd name="T3" fmla="*/ 101 h 122"/>
                <a:gd name="T4" fmla="*/ 73 w 104"/>
                <a:gd name="T5" fmla="*/ 88 h 122"/>
                <a:gd name="T6" fmla="*/ 73 w 104"/>
                <a:gd name="T7" fmla="*/ 60 h 122"/>
                <a:gd name="T8" fmla="*/ 31 w 104"/>
                <a:gd name="T9" fmla="*/ 85 h 122"/>
                <a:gd name="T10" fmla="*/ 74 w 104"/>
                <a:gd name="T11" fmla="*/ 110 h 122"/>
                <a:gd name="T12" fmla="*/ 35 w 104"/>
                <a:gd name="T13" fmla="*/ 122 h 122"/>
                <a:gd name="T14" fmla="*/ 0 w 104"/>
                <a:gd name="T15" fmla="*/ 88 h 122"/>
                <a:gd name="T16" fmla="*/ 74 w 104"/>
                <a:gd name="T17" fmla="*/ 42 h 122"/>
                <a:gd name="T18" fmla="*/ 74 w 104"/>
                <a:gd name="T19" fmla="*/ 35 h 122"/>
                <a:gd name="T20" fmla="*/ 56 w 104"/>
                <a:gd name="T21" fmla="*/ 22 h 122"/>
                <a:gd name="T22" fmla="*/ 27 w 104"/>
                <a:gd name="T23" fmla="*/ 35 h 122"/>
                <a:gd name="T24" fmla="*/ 6 w 104"/>
                <a:gd name="T25" fmla="*/ 23 h 122"/>
                <a:gd name="T26" fmla="*/ 56 w 104"/>
                <a:gd name="T27" fmla="*/ 0 h 122"/>
                <a:gd name="T28" fmla="*/ 104 w 104"/>
                <a:gd name="T29" fmla="*/ 35 h 122"/>
                <a:gd name="T30" fmla="*/ 104 w 104"/>
                <a:gd name="T31" fmla="*/ 120 h 122"/>
                <a:gd name="T32" fmla="*/ 77 w 104"/>
                <a:gd name="T33" fmla="*/ 120 h 122"/>
                <a:gd name="T34" fmla="*/ 74 w 104"/>
                <a:gd name="T35" fmla="*/ 110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4" h="122">
                  <a:moveTo>
                    <a:pt x="31" y="85"/>
                  </a:moveTo>
                  <a:cubicBezTo>
                    <a:pt x="31" y="93"/>
                    <a:pt x="36" y="101"/>
                    <a:pt x="45" y="101"/>
                  </a:cubicBezTo>
                  <a:cubicBezTo>
                    <a:pt x="54" y="101"/>
                    <a:pt x="64" y="97"/>
                    <a:pt x="73" y="88"/>
                  </a:cubicBezTo>
                  <a:cubicBezTo>
                    <a:pt x="73" y="60"/>
                    <a:pt x="73" y="60"/>
                    <a:pt x="73" y="60"/>
                  </a:cubicBezTo>
                  <a:cubicBezTo>
                    <a:pt x="44" y="64"/>
                    <a:pt x="31" y="71"/>
                    <a:pt x="31" y="85"/>
                  </a:cubicBezTo>
                  <a:moveTo>
                    <a:pt x="74" y="110"/>
                  </a:moveTo>
                  <a:cubicBezTo>
                    <a:pt x="62" y="118"/>
                    <a:pt x="49" y="122"/>
                    <a:pt x="35" y="122"/>
                  </a:cubicBezTo>
                  <a:cubicBezTo>
                    <a:pt x="13" y="122"/>
                    <a:pt x="0" y="107"/>
                    <a:pt x="0" y="88"/>
                  </a:cubicBezTo>
                  <a:cubicBezTo>
                    <a:pt x="0" y="61"/>
                    <a:pt x="24" y="47"/>
                    <a:pt x="74" y="42"/>
                  </a:cubicBezTo>
                  <a:cubicBezTo>
                    <a:pt x="74" y="35"/>
                    <a:pt x="74" y="35"/>
                    <a:pt x="74" y="35"/>
                  </a:cubicBezTo>
                  <a:cubicBezTo>
                    <a:pt x="74" y="27"/>
                    <a:pt x="68" y="22"/>
                    <a:pt x="56" y="22"/>
                  </a:cubicBezTo>
                  <a:cubicBezTo>
                    <a:pt x="44" y="22"/>
                    <a:pt x="34" y="26"/>
                    <a:pt x="27" y="35"/>
                  </a:cubicBezTo>
                  <a:cubicBezTo>
                    <a:pt x="6" y="23"/>
                    <a:pt x="6" y="23"/>
                    <a:pt x="6" y="23"/>
                  </a:cubicBezTo>
                  <a:cubicBezTo>
                    <a:pt x="17" y="8"/>
                    <a:pt x="34" y="0"/>
                    <a:pt x="56" y="0"/>
                  </a:cubicBezTo>
                  <a:cubicBezTo>
                    <a:pt x="87" y="0"/>
                    <a:pt x="104" y="14"/>
                    <a:pt x="104" y="35"/>
                  </a:cubicBezTo>
                  <a:cubicBezTo>
                    <a:pt x="104" y="35"/>
                    <a:pt x="104" y="120"/>
                    <a:pt x="104" y="120"/>
                  </a:cubicBezTo>
                  <a:cubicBezTo>
                    <a:pt x="77" y="120"/>
                    <a:pt x="77" y="120"/>
                    <a:pt x="77" y="120"/>
                  </a:cubicBezTo>
                  <a:lnTo>
                    <a:pt x="74" y="11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a:lnSpc>
                  <a:spcPct val="90000"/>
                </a:lnSpc>
                <a:spcAft>
                  <a:spcPts val="1200"/>
                </a:spcAft>
                <a:defRPr/>
              </a:pPr>
              <a:endParaRPr lang="fr-FR" kern="0" dirty="0">
                <a:solidFill>
                  <a:sysClr val="windowText" lastClr="000000"/>
                </a:solidFill>
              </a:endParaRPr>
            </a:p>
          </p:txBody>
        </p:sp>
        <p:sp>
          <p:nvSpPr>
            <p:cNvPr id="12" name="Freeform 7"/>
            <p:cNvSpPr>
              <a:spLocks/>
            </p:cNvSpPr>
            <p:nvPr/>
          </p:nvSpPr>
          <p:spPr bwMode="auto">
            <a:xfrm>
              <a:off x="878926" y="2650400"/>
              <a:ext cx="143311" cy="164031"/>
            </a:xfrm>
            <a:custGeom>
              <a:avLst/>
              <a:gdLst>
                <a:gd name="T0" fmla="*/ 0 w 105"/>
                <a:gd name="T1" fmla="*/ 6 h 120"/>
                <a:gd name="T2" fmla="*/ 25 w 105"/>
                <a:gd name="T3" fmla="*/ 2 h 120"/>
                <a:gd name="T4" fmla="*/ 28 w 105"/>
                <a:gd name="T5" fmla="*/ 16 h 120"/>
                <a:gd name="T6" fmla="*/ 68 w 105"/>
                <a:gd name="T7" fmla="*/ 0 h 120"/>
                <a:gd name="T8" fmla="*/ 105 w 105"/>
                <a:gd name="T9" fmla="*/ 38 h 120"/>
                <a:gd name="T10" fmla="*/ 105 w 105"/>
                <a:gd name="T11" fmla="*/ 120 h 120"/>
                <a:gd name="T12" fmla="*/ 74 w 105"/>
                <a:gd name="T13" fmla="*/ 120 h 120"/>
                <a:gd name="T14" fmla="*/ 74 w 105"/>
                <a:gd name="T15" fmla="*/ 44 h 120"/>
                <a:gd name="T16" fmla="*/ 59 w 105"/>
                <a:gd name="T17" fmla="*/ 23 h 120"/>
                <a:gd name="T18" fmla="*/ 30 w 105"/>
                <a:gd name="T19" fmla="*/ 36 h 120"/>
                <a:gd name="T20" fmla="*/ 30 w 105"/>
                <a:gd name="T21" fmla="*/ 120 h 120"/>
                <a:gd name="T22" fmla="*/ 0 w 105"/>
                <a:gd name="T23" fmla="*/ 120 h 120"/>
                <a:gd name="T24" fmla="*/ 0 w 105"/>
                <a:gd name="T25" fmla="*/ 6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5" h="120">
                  <a:moveTo>
                    <a:pt x="0" y="6"/>
                  </a:moveTo>
                  <a:cubicBezTo>
                    <a:pt x="25" y="2"/>
                    <a:pt x="25" y="2"/>
                    <a:pt x="25" y="2"/>
                  </a:cubicBezTo>
                  <a:cubicBezTo>
                    <a:pt x="28" y="16"/>
                    <a:pt x="28" y="16"/>
                    <a:pt x="28" y="16"/>
                  </a:cubicBezTo>
                  <a:cubicBezTo>
                    <a:pt x="42" y="6"/>
                    <a:pt x="54" y="0"/>
                    <a:pt x="68" y="0"/>
                  </a:cubicBezTo>
                  <a:cubicBezTo>
                    <a:pt x="92" y="0"/>
                    <a:pt x="105" y="13"/>
                    <a:pt x="105" y="38"/>
                  </a:cubicBezTo>
                  <a:cubicBezTo>
                    <a:pt x="105" y="120"/>
                    <a:pt x="105" y="120"/>
                    <a:pt x="105" y="120"/>
                  </a:cubicBezTo>
                  <a:cubicBezTo>
                    <a:pt x="74" y="120"/>
                    <a:pt x="74" y="120"/>
                    <a:pt x="74" y="120"/>
                  </a:cubicBezTo>
                  <a:cubicBezTo>
                    <a:pt x="74" y="44"/>
                    <a:pt x="74" y="44"/>
                    <a:pt x="74" y="44"/>
                  </a:cubicBezTo>
                  <a:cubicBezTo>
                    <a:pt x="74" y="29"/>
                    <a:pt x="70" y="23"/>
                    <a:pt x="59" y="23"/>
                  </a:cubicBezTo>
                  <a:cubicBezTo>
                    <a:pt x="50" y="23"/>
                    <a:pt x="41" y="27"/>
                    <a:pt x="30" y="36"/>
                  </a:cubicBezTo>
                  <a:cubicBezTo>
                    <a:pt x="30" y="120"/>
                    <a:pt x="30" y="120"/>
                    <a:pt x="30" y="120"/>
                  </a:cubicBezTo>
                  <a:cubicBezTo>
                    <a:pt x="0" y="120"/>
                    <a:pt x="0" y="120"/>
                    <a:pt x="0" y="120"/>
                  </a:cubicBezTo>
                  <a:lnTo>
                    <a:pt x="0" y="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a:lnSpc>
                  <a:spcPct val="90000"/>
                </a:lnSpc>
                <a:spcAft>
                  <a:spcPts val="1200"/>
                </a:spcAft>
                <a:defRPr/>
              </a:pPr>
              <a:endParaRPr lang="fr-FR" kern="0" dirty="0">
                <a:solidFill>
                  <a:sysClr val="windowText" lastClr="000000"/>
                </a:solidFill>
              </a:endParaRPr>
            </a:p>
          </p:txBody>
        </p:sp>
        <p:sp>
          <p:nvSpPr>
            <p:cNvPr id="13" name="Freeform 8"/>
            <p:cNvSpPr>
              <a:spLocks noEditPoints="1"/>
            </p:cNvSpPr>
            <p:nvPr/>
          </p:nvSpPr>
          <p:spPr bwMode="auto">
            <a:xfrm>
              <a:off x="1225406" y="2650400"/>
              <a:ext cx="149067" cy="166335"/>
            </a:xfrm>
            <a:custGeom>
              <a:avLst/>
              <a:gdLst>
                <a:gd name="T0" fmla="*/ 79 w 109"/>
                <a:gd name="T1" fmla="*/ 46 h 122"/>
                <a:gd name="T2" fmla="*/ 55 w 109"/>
                <a:gd name="T3" fmla="*/ 21 h 122"/>
                <a:gd name="T4" fmla="*/ 31 w 109"/>
                <a:gd name="T5" fmla="*/ 46 h 122"/>
                <a:gd name="T6" fmla="*/ 79 w 109"/>
                <a:gd name="T7" fmla="*/ 46 h 122"/>
                <a:gd name="T8" fmla="*/ 56 w 109"/>
                <a:gd name="T9" fmla="*/ 122 h 122"/>
                <a:gd name="T10" fmla="*/ 0 w 109"/>
                <a:gd name="T11" fmla="*/ 62 h 122"/>
                <a:gd name="T12" fmla="*/ 55 w 109"/>
                <a:gd name="T13" fmla="*/ 0 h 122"/>
                <a:gd name="T14" fmla="*/ 109 w 109"/>
                <a:gd name="T15" fmla="*/ 60 h 122"/>
                <a:gd name="T16" fmla="*/ 109 w 109"/>
                <a:gd name="T17" fmla="*/ 66 h 122"/>
                <a:gd name="T18" fmla="*/ 31 w 109"/>
                <a:gd name="T19" fmla="*/ 66 h 122"/>
                <a:gd name="T20" fmla="*/ 58 w 109"/>
                <a:gd name="T21" fmla="*/ 100 h 122"/>
                <a:gd name="T22" fmla="*/ 85 w 109"/>
                <a:gd name="T23" fmla="*/ 84 h 122"/>
                <a:gd name="T24" fmla="*/ 108 w 109"/>
                <a:gd name="T25" fmla="*/ 97 h 122"/>
                <a:gd name="T26" fmla="*/ 56 w 109"/>
                <a:gd name="T27" fmla="*/ 122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9" h="122">
                  <a:moveTo>
                    <a:pt x="79" y="46"/>
                  </a:moveTo>
                  <a:cubicBezTo>
                    <a:pt x="79" y="30"/>
                    <a:pt x="70" y="21"/>
                    <a:pt x="55" y="21"/>
                  </a:cubicBezTo>
                  <a:cubicBezTo>
                    <a:pt x="41" y="21"/>
                    <a:pt x="32" y="30"/>
                    <a:pt x="31" y="46"/>
                  </a:cubicBezTo>
                  <a:lnTo>
                    <a:pt x="79" y="46"/>
                  </a:lnTo>
                  <a:close/>
                  <a:moveTo>
                    <a:pt x="56" y="122"/>
                  </a:moveTo>
                  <a:cubicBezTo>
                    <a:pt x="21" y="122"/>
                    <a:pt x="0" y="100"/>
                    <a:pt x="0" y="62"/>
                  </a:cubicBezTo>
                  <a:cubicBezTo>
                    <a:pt x="0" y="22"/>
                    <a:pt x="21" y="0"/>
                    <a:pt x="55" y="0"/>
                  </a:cubicBezTo>
                  <a:cubicBezTo>
                    <a:pt x="89" y="0"/>
                    <a:pt x="109" y="22"/>
                    <a:pt x="109" y="60"/>
                  </a:cubicBezTo>
                  <a:cubicBezTo>
                    <a:pt x="109" y="62"/>
                    <a:pt x="109" y="64"/>
                    <a:pt x="109" y="66"/>
                  </a:cubicBezTo>
                  <a:cubicBezTo>
                    <a:pt x="31" y="66"/>
                    <a:pt x="31" y="66"/>
                    <a:pt x="31" y="66"/>
                  </a:cubicBezTo>
                  <a:cubicBezTo>
                    <a:pt x="31" y="88"/>
                    <a:pt x="40" y="100"/>
                    <a:pt x="58" y="100"/>
                  </a:cubicBezTo>
                  <a:cubicBezTo>
                    <a:pt x="70" y="100"/>
                    <a:pt x="78" y="95"/>
                    <a:pt x="85" y="84"/>
                  </a:cubicBezTo>
                  <a:cubicBezTo>
                    <a:pt x="108" y="97"/>
                    <a:pt x="108" y="97"/>
                    <a:pt x="108" y="97"/>
                  </a:cubicBezTo>
                  <a:cubicBezTo>
                    <a:pt x="98" y="114"/>
                    <a:pt x="80" y="122"/>
                    <a:pt x="56" y="12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a:lnSpc>
                  <a:spcPct val="90000"/>
                </a:lnSpc>
                <a:spcAft>
                  <a:spcPts val="1200"/>
                </a:spcAft>
                <a:defRPr/>
              </a:pPr>
              <a:endParaRPr lang="fr-FR" kern="0" dirty="0">
                <a:solidFill>
                  <a:sysClr val="windowText" lastClr="000000"/>
                </a:solidFill>
              </a:endParaRPr>
            </a:p>
          </p:txBody>
        </p:sp>
        <p:sp>
          <p:nvSpPr>
            <p:cNvPr id="14" name="Freeform 9"/>
            <p:cNvSpPr>
              <a:spLocks noEditPoints="1"/>
            </p:cNvSpPr>
            <p:nvPr/>
          </p:nvSpPr>
          <p:spPr bwMode="auto">
            <a:xfrm>
              <a:off x="415036" y="2650400"/>
              <a:ext cx="158275" cy="169211"/>
            </a:xfrm>
            <a:custGeom>
              <a:avLst/>
              <a:gdLst>
                <a:gd name="T0" fmla="*/ 58 w 116"/>
                <a:gd name="T1" fmla="*/ 26 h 124"/>
                <a:gd name="T2" fmla="*/ 31 w 116"/>
                <a:gd name="T3" fmla="*/ 62 h 124"/>
                <a:gd name="T4" fmla="*/ 58 w 116"/>
                <a:gd name="T5" fmla="*/ 98 h 124"/>
                <a:gd name="T6" fmla="*/ 85 w 116"/>
                <a:gd name="T7" fmla="*/ 62 h 124"/>
                <a:gd name="T8" fmla="*/ 58 w 116"/>
                <a:gd name="T9" fmla="*/ 26 h 124"/>
                <a:gd name="T10" fmla="*/ 58 w 116"/>
                <a:gd name="T11" fmla="*/ 124 h 124"/>
                <a:gd name="T12" fmla="*/ 0 w 116"/>
                <a:gd name="T13" fmla="*/ 62 h 124"/>
                <a:gd name="T14" fmla="*/ 58 w 116"/>
                <a:gd name="T15" fmla="*/ 0 h 124"/>
                <a:gd name="T16" fmla="*/ 116 w 116"/>
                <a:gd name="T17" fmla="*/ 62 h 124"/>
                <a:gd name="T18" fmla="*/ 58 w 116"/>
                <a:gd name="T19" fmla="*/ 124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6" h="124">
                  <a:moveTo>
                    <a:pt x="58" y="26"/>
                  </a:moveTo>
                  <a:cubicBezTo>
                    <a:pt x="35" y="26"/>
                    <a:pt x="31" y="47"/>
                    <a:pt x="31" y="62"/>
                  </a:cubicBezTo>
                  <a:cubicBezTo>
                    <a:pt x="31" y="77"/>
                    <a:pt x="35" y="98"/>
                    <a:pt x="58" y="98"/>
                  </a:cubicBezTo>
                  <a:cubicBezTo>
                    <a:pt x="81" y="98"/>
                    <a:pt x="85" y="77"/>
                    <a:pt x="85" y="62"/>
                  </a:cubicBezTo>
                  <a:cubicBezTo>
                    <a:pt x="85" y="47"/>
                    <a:pt x="81" y="26"/>
                    <a:pt x="58" y="26"/>
                  </a:cubicBezTo>
                  <a:moveTo>
                    <a:pt x="58" y="124"/>
                  </a:moveTo>
                  <a:cubicBezTo>
                    <a:pt x="27" y="124"/>
                    <a:pt x="0" y="104"/>
                    <a:pt x="0" y="62"/>
                  </a:cubicBezTo>
                  <a:cubicBezTo>
                    <a:pt x="0" y="19"/>
                    <a:pt x="27" y="0"/>
                    <a:pt x="58" y="0"/>
                  </a:cubicBezTo>
                  <a:cubicBezTo>
                    <a:pt x="88" y="0"/>
                    <a:pt x="116" y="19"/>
                    <a:pt x="116" y="62"/>
                  </a:cubicBezTo>
                  <a:cubicBezTo>
                    <a:pt x="116" y="104"/>
                    <a:pt x="88" y="124"/>
                    <a:pt x="58" y="12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a:lnSpc>
                  <a:spcPct val="90000"/>
                </a:lnSpc>
                <a:spcAft>
                  <a:spcPts val="1200"/>
                </a:spcAft>
                <a:defRPr/>
              </a:pPr>
              <a:endParaRPr lang="fr-FR" kern="0" dirty="0">
                <a:solidFill>
                  <a:sysClr val="windowText" lastClr="000000"/>
                </a:solidFill>
              </a:endParaRPr>
            </a:p>
          </p:txBody>
        </p:sp>
        <p:sp>
          <p:nvSpPr>
            <p:cNvPr id="15" name="Freeform 10"/>
            <p:cNvSpPr>
              <a:spLocks/>
            </p:cNvSpPr>
            <p:nvPr/>
          </p:nvSpPr>
          <p:spPr bwMode="auto">
            <a:xfrm>
              <a:off x="602089" y="2650400"/>
              <a:ext cx="89784" cy="164031"/>
            </a:xfrm>
            <a:custGeom>
              <a:avLst/>
              <a:gdLst>
                <a:gd name="T0" fmla="*/ 0 w 66"/>
                <a:gd name="T1" fmla="*/ 3 h 120"/>
                <a:gd name="T2" fmla="*/ 30 w 66"/>
                <a:gd name="T3" fmla="*/ 3 h 120"/>
                <a:gd name="T4" fmla="*/ 30 w 66"/>
                <a:gd name="T5" fmla="*/ 17 h 120"/>
                <a:gd name="T6" fmla="*/ 62 w 66"/>
                <a:gd name="T7" fmla="*/ 0 h 120"/>
                <a:gd name="T8" fmla="*/ 66 w 66"/>
                <a:gd name="T9" fmla="*/ 1 h 120"/>
                <a:gd name="T10" fmla="*/ 66 w 66"/>
                <a:gd name="T11" fmla="*/ 30 h 120"/>
                <a:gd name="T12" fmla="*/ 64 w 66"/>
                <a:gd name="T13" fmla="*/ 30 h 120"/>
                <a:gd name="T14" fmla="*/ 32 w 66"/>
                <a:gd name="T15" fmla="*/ 42 h 120"/>
                <a:gd name="T16" fmla="*/ 32 w 66"/>
                <a:gd name="T17" fmla="*/ 120 h 120"/>
                <a:gd name="T18" fmla="*/ 0 w 66"/>
                <a:gd name="T19" fmla="*/ 120 h 120"/>
                <a:gd name="T20" fmla="*/ 0 w 66"/>
                <a:gd name="T21" fmla="*/ 3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6" h="120">
                  <a:moveTo>
                    <a:pt x="0" y="3"/>
                  </a:moveTo>
                  <a:cubicBezTo>
                    <a:pt x="30" y="3"/>
                    <a:pt x="30" y="3"/>
                    <a:pt x="30" y="3"/>
                  </a:cubicBezTo>
                  <a:cubicBezTo>
                    <a:pt x="30" y="17"/>
                    <a:pt x="30" y="17"/>
                    <a:pt x="30" y="17"/>
                  </a:cubicBezTo>
                  <a:cubicBezTo>
                    <a:pt x="35" y="9"/>
                    <a:pt x="49" y="0"/>
                    <a:pt x="62" y="0"/>
                  </a:cubicBezTo>
                  <a:cubicBezTo>
                    <a:pt x="63" y="0"/>
                    <a:pt x="65" y="0"/>
                    <a:pt x="66" y="1"/>
                  </a:cubicBezTo>
                  <a:cubicBezTo>
                    <a:pt x="66" y="30"/>
                    <a:pt x="66" y="30"/>
                    <a:pt x="66" y="30"/>
                  </a:cubicBezTo>
                  <a:cubicBezTo>
                    <a:pt x="64" y="30"/>
                    <a:pt x="64" y="30"/>
                    <a:pt x="64" y="30"/>
                  </a:cubicBezTo>
                  <a:cubicBezTo>
                    <a:pt x="51" y="30"/>
                    <a:pt x="36" y="32"/>
                    <a:pt x="32" y="42"/>
                  </a:cubicBezTo>
                  <a:cubicBezTo>
                    <a:pt x="32" y="120"/>
                    <a:pt x="32" y="120"/>
                    <a:pt x="32" y="120"/>
                  </a:cubicBezTo>
                  <a:cubicBezTo>
                    <a:pt x="0" y="120"/>
                    <a:pt x="0" y="120"/>
                    <a:pt x="0" y="120"/>
                  </a:cubicBezTo>
                  <a:lnTo>
                    <a:pt x="0" y="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a:lnSpc>
                  <a:spcPct val="90000"/>
                </a:lnSpc>
                <a:spcAft>
                  <a:spcPts val="1200"/>
                </a:spcAft>
                <a:defRPr/>
              </a:pPr>
              <a:endParaRPr lang="fr-FR" kern="0" dirty="0">
                <a:solidFill>
                  <a:sysClr val="windowText" lastClr="000000"/>
                </a:solidFill>
              </a:endParaRPr>
            </a:p>
          </p:txBody>
        </p:sp>
        <p:sp>
          <p:nvSpPr>
            <p:cNvPr id="16" name="Freeform 11"/>
            <p:cNvSpPr>
              <a:spLocks noEditPoints="1"/>
            </p:cNvSpPr>
            <p:nvPr/>
          </p:nvSpPr>
          <p:spPr bwMode="auto">
            <a:xfrm>
              <a:off x="1051015" y="2650405"/>
              <a:ext cx="149642" cy="226767"/>
            </a:xfrm>
            <a:custGeom>
              <a:avLst/>
              <a:gdLst>
                <a:gd name="T0" fmla="*/ 110 w 110"/>
                <a:gd name="T1" fmla="*/ 2 h 166"/>
                <a:gd name="T2" fmla="*/ 110 w 110"/>
                <a:gd name="T3" fmla="*/ 114 h 166"/>
                <a:gd name="T4" fmla="*/ 52 w 110"/>
                <a:gd name="T5" fmla="*/ 166 h 166"/>
                <a:gd name="T6" fmla="*/ 3 w 110"/>
                <a:gd name="T7" fmla="*/ 137 h 166"/>
                <a:gd name="T8" fmla="*/ 34 w 110"/>
                <a:gd name="T9" fmla="*/ 132 h 166"/>
                <a:gd name="T10" fmla="*/ 56 w 110"/>
                <a:gd name="T11" fmla="*/ 143 h 166"/>
                <a:gd name="T12" fmla="*/ 80 w 110"/>
                <a:gd name="T13" fmla="*/ 117 h 166"/>
                <a:gd name="T14" fmla="*/ 80 w 110"/>
                <a:gd name="T15" fmla="*/ 104 h 166"/>
                <a:gd name="T16" fmla="*/ 79 w 110"/>
                <a:gd name="T17" fmla="*/ 103 h 166"/>
                <a:gd name="T18" fmla="*/ 49 w 110"/>
                <a:gd name="T19" fmla="*/ 120 h 166"/>
                <a:gd name="T20" fmla="*/ 0 w 110"/>
                <a:gd name="T21" fmla="*/ 62 h 166"/>
                <a:gd name="T22" fmla="*/ 47 w 110"/>
                <a:gd name="T23" fmla="*/ 0 h 166"/>
                <a:gd name="T24" fmla="*/ 81 w 110"/>
                <a:gd name="T25" fmla="*/ 17 h 166"/>
                <a:gd name="T26" fmla="*/ 81 w 110"/>
                <a:gd name="T27" fmla="*/ 16 h 166"/>
                <a:gd name="T28" fmla="*/ 84 w 110"/>
                <a:gd name="T29" fmla="*/ 2 h 166"/>
                <a:gd name="T30" fmla="*/ 110 w 110"/>
                <a:gd name="T31" fmla="*/ 2 h 166"/>
                <a:gd name="T32" fmla="*/ 55 w 110"/>
                <a:gd name="T33" fmla="*/ 95 h 166"/>
                <a:gd name="T34" fmla="*/ 80 w 110"/>
                <a:gd name="T35" fmla="*/ 55 h 166"/>
                <a:gd name="T36" fmla="*/ 54 w 110"/>
                <a:gd name="T37" fmla="*/ 22 h 166"/>
                <a:gd name="T38" fmla="*/ 31 w 110"/>
                <a:gd name="T39" fmla="*/ 57 h 166"/>
                <a:gd name="T40" fmla="*/ 55 w 110"/>
                <a:gd name="T41" fmla="*/ 95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10" h="166">
                  <a:moveTo>
                    <a:pt x="110" y="2"/>
                  </a:moveTo>
                  <a:cubicBezTo>
                    <a:pt x="110" y="114"/>
                    <a:pt x="110" y="114"/>
                    <a:pt x="110" y="114"/>
                  </a:cubicBezTo>
                  <a:cubicBezTo>
                    <a:pt x="110" y="133"/>
                    <a:pt x="108" y="166"/>
                    <a:pt x="52" y="166"/>
                  </a:cubicBezTo>
                  <a:cubicBezTo>
                    <a:pt x="29" y="166"/>
                    <a:pt x="8" y="157"/>
                    <a:pt x="3" y="137"/>
                  </a:cubicBezTo>
                  <a:cubicBezTo>
                    <a:pt x="34" y="132"/>
                    <a:pt x="34" y="132"/>
                    <a:pt x="34" y="132"/>
                  </a:cubicBezTo>
                  <a:cubicBezTo>
                    <a:pt x="35" y="138"/>
                    <a:pt x="39" y="143"/>
                    <a:pt x="56" y="143"/>
                  </a:cubicBezTo>
                  <a:cubicBezTo>
                    <a:pt x="72" y="143"/>
                    <a:pt x="80" y="136"/>
                    <a:pt x="80" y="117"/>
                  </a:cubicBezTo>
                  <a:cubicBezTo>
                    <a:pt x="80" y="104"/>
                    <a:pt x="80" y="104"/>
                    <a:pt x="80" y="104"/>
                  </a:cubicBezTo>
                  <a:cubicBezTo>
                    <a:pt x="79" y="103"/>
                    <a:pt x="79" y="103"/>
                    <a:pt x="79" y="103"/>
                  </a:cubicBezTo>
                  <a:cubicBezTo>
                    <a:pt x="74" y="112"/>
                    <a:pt x="67" y="120"/>
                    <a:pt x="49" y="120"/>
                  </a:cubicBezTo>
                  <a:cubicBezTo>
                    <a:pt x="22" y="120"/>
                    <a:pt x="0" y="101"/>
                    <a:pt x="0" y="62"/>
                  </a:cubicBezTo>
                  <a:cubicBezTo>
                    <a:pt x="0" y="22"/>
                    <a:pt x="22" y="0"/>
                    <a:pt x="47" y="0"/>
                  </a:cubicBezTo>
                  <a:cubicBezTo>
                    <a:pt x="71" y="0"/>
                    <a:pt x="79" y="11"/>
                    <a:pt x="81" y="17"/>
                  </a:cubicBezTo>
                  <a:cubicBezTo>
                    <a:pt x="81" y="16"/>
                    <a:pt x="81" y="16"/>
                    <a:pt x="81" y="16"/>
                  </a:cubicBezTo>
                  <a:cubicBezTo>
                    <a:pt x="84" y="2"/>
                    <a:pt x="84" y="2"/>
                    <a:pt x="84" y="2"/>
                  </a:cubicBezTo>
                  <a:lnTo>
                    <a:pt x="110" y="2"/>
                  </a:lnTo>
                  <a:close/>
                  <a:moveTo>
                    <a:pt x="55" y="95"/>
                  </a:moveTo>
                  <a:cubicBezTo>
                    <a:pt x="78" y="95"/>
                    <a:pt x="80" y="71"/>
                    <a:pt x="80" y="55"/>
                  </a:cubicBezTo>
                  <a:cubicBezTo>
                    <a:pt x="80" y="37"/>
                    <a:pt x="71" y="22"/>
                    <a:pt x="54" y="22"/>
                  </a:cubicBezTo>
                  <a:cubicBezTo>
                    <a:pt x="43" y="22"/>
                    <a:pt x="31" y="30"/>
                    <a:pt x="31" y="57"/>
                  </a:cubicBezTo>
                  <a:cubicBezTo>
                    <a:pt x="31" y="71"/>
                    <a:pt x="32" y="95"/>
                    <a:pt x="55" y="95"/>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a:lnSpc>
                  <a:spcPct val="90000"/>
                </a:lnSpc>
                <a:spcAft>
                  <a:spcPts val="1200"/>
                </a:spcAft>
                <a:defRPr/>
              </a:pPr>
              <a:endParaRPr lang="fr-FR" kern="0" dirty="0">
                <a:solidFill>
                  <a:sysClr val="windowText" lastClr="000000"/>
                </a:solidFill>
              </a:endParaRPr>
            </a:p>
          </p:txBody>
        </p:sp>
        <p:sp>
          <p:nvSpPr>
            <p:cNvPr id="17" name="Freeform 12"/>
            <p:cNvSpPr>
              <a:spLocks noEditPoints="1"/>
            </p:cNvSpPr>
            <p:nvPr/>
          </p:nvSpPr>
          <p:spPr bwMode="auto">
            <a:xfrm>
              <a:off x="1348002" y="2593412"/>
              <a:ext cx="112231" cy="52951"/>
            </a:xfrm>
            <a:custGeom>
              <a:avLst/>
              <a:gdLst>
                <a:gd name="T0" fmla="*/ 195 w 195"/>
                <a:gd name="T1" fmla="*/ 92 h 92"/>
                <a:gd name="T2" fmla="*/ 178 w 195"/>
                <a:gd name="T3" fmla="*/ 92 h 92"/>
                <a:gd name="T4" fmla="*/ 178 w 195"/>
                <a:gd name="T5" fmla="*/ 16 h 92"/>
                <a:gd name="T6" fmla="*/ 178 w 195"/>
                <a:gd name="T7" fmla="*/ 16 h 92"/>
                <a:gd name="T8" fmla="*/ 147 w 195"/>
                <a:gd name="T9" fmla="*/ 92 h 92"/>
                <a:gd name="T10" fmla="*/ 138 w 195"/>
                <a:gd name="T11" fmla="*/ 92 h 92"/>
                <a:gd name="T12" fmla="*/ 110 w 195"/>
                <a:gd name="T13" fmla="*/ 16 h 92"/>
                <a:gd name="T14" fmla="*/ 107 w 195"/>
                <a:gd name="T15" fmla="*/ 16 h 92"/>
                <a:gd name="T16" fmla="*/ 107 w 195"/>
                <a:gd name="T17" fmla="*/ 92 h 92"/>
                <a:gd name="T18" fmla="*/ 93 w 195"/>
                <a:gd name="T19" fmla="*/ 92 h 92"/>
                <a:gd name="T20" fmla="*/ 93 w 195"/>
                <a:gd name="T21" fmla="*/ 0 h 92"/>
                <a:gd name="T22" fmla="*/ 117 w 195"/>
                <a:gd name="T23" fmla="*/ 0 h 92"/>
                <a:gd name="T24" fmla="*/ 145 w 195"/>
                <a:gd name="T25" fmla="*/ 71 h 92"/>
                <a:gd name="T26" fmla="*/ 171 w 195"/>
                <a:gd name="T27" fmla="*/ 0 h 92"/>
                <a:gd name="T28" fmla="*/ 195 w 195"/>
                <a:gd name="T29" fmla="*/ 0 h 92"/>
                <a:gd name="T30" fmla="*/ 195 w 195"/>
                <a:gd name="T31" fmla="*/ 92 h 92"/>
                <a:gd name="T32" fmla="*/ 74 w 195"/>
                <a:gd name="T33" fmla="*/ 14 h 92"/>
                <a:gd name="T34" fmla="*/ 46 w 195"/>
                <a:gd name="T35" fmla="*/ 14 h 92"/>
                <a:gd name="T36" fmla="*/ 46 w 195"/>
                <a:gd name="T37" fmla="*/ 92 h 92"/>
                <a:gd name="T38" fmla="*/ 31 w 195"/>
                <a:gd name="T39" fmla="*/ 92 h 92"/>
                <a:gd name="T40" fmla="*/ 31 w 195"/>
                <a:gd name="T41" fmla="*/ 14 h 92"/>
                <a:gd name="T42" fmla="*/ 0 w 195"/>
                <a:gd name="T43" fmla="*/ 14 h 92"/>
                <a:gd name="T44" fmla="*/ 0 w 195"/>
                <a:gd name="T45" fmla="*/ 0 h 92"/>
                <a:gd name="T46" fmla="*/ 74 w 195"/>
                <a:gd name="T47" fmla="*/ 0 h 92"/>
                <a:gd name="T48" fmla="*/ 74 w 195"/>
                <a:gd name="T49" fmla="*/ 14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95" h="92">
                  <a:moveTo>
                    <a:pt x="195" y="92"/>
                  </a:moveTo>
                  <a:lnTo>
                    <a:pt x="178" y="92"/>
                  </a:lnTo>
                  <a:lnTo>
                    <a:pt x="178" y="16"/>
                  </a:lnTo>
                  <a:lnTo>
                    <a:pt x="178" y="16"/>
                  </a:lnTo>
                  <a:lnTo>
                    <a:pt x="147" y="92"/>
                  </a:lnTo>
                  <a:lnTo>
                    <a:pt x="138" y="92"/>
                  </a:lnTo>
                  <a:lnTo>
                    <a:pt x="110" y="16"/>
                  </a:lnTo>
                  <a:lnTo>
                    <a:pt x="107" y="16"/>
                  </a:lnTo>
                  <a:lnTo>
                    <a:pt x="107" y="92"/>
                  </a:lnTo>
                  <a:lnTo>
                    <a:pt x="93" y="92"/>
                  </a:lnTo>
                  <a:lnTo>
                    <a:pt x="93" y="0"/>
                  </a:lnTo>
                  <a:lnTo>
                    <a:pt x="117" y="0"/>
                  </a:lnTo>
                  <a:lnTo>
                    <a:pt x="145" y="71"/>
                  </a:lnTo>
                  <a:lnTo>
                    <a:pt x="171" y="0"/>
                  </a:lnTo>
                  <a:lnTo>
                    <a:pt x="195" y="0"/>
                  </a:lnTo>
                  <a:lnTo>
                    <a:pt x="195" y="92"/>
                  </a:lnTo>
                  <a:close/>
                  <a:moveTo>
                    <a:pt x="74" y="14"/>
                  </a:moveTo>
                  <a:lnTo>
                    <a:pt x="46" y="14"/>
                  </a:lnTo>
                  <a:lnTo>
                    <a:pt x="46" y="92"/>
                  </a:lnTo>
                  <a:lnTo>
                    <a:pt x="31" y="92"/>
                  </a:lnTo>
                  <a:lnTo>
                    <a:pt x="31" y="14"/>
                  </a:lnTo>
                  <a:lnTo>
                    <a:pt x="0" y="14"/>
                  </a:lnTo>
                  <a:lnTo>
                    <a:pt x="0" y="0"/>
                  </a:lnTo>
                  <a:lnTo>
                    <a:pt x="74" y="0"/>
                  </a:lnTo>
                  <a:lnTo>
                    <a:pt x="74" y="1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a:lnSpc>
                  <a:spcPct val="90000"/>
                </a:lnSpc>
                <a:spcAft>
                  <a:spcPts val="1200"/>
                </a:spcAft>
                <a:defRPr/>
              </a:pPr>
              <a:endParaRPr lang="en-GB" kern="0" dirty="0">
                <a:solidFill>
                  <a:sysClr val="windowText" lastClr="000000"/>
                </a:solidFill>
              </a:endParaRPr>
            </a:p>
          </p:txBody>
        </p:sp>
      </p:grpSp>
      <p:sp>
        <p:nvSpPr>
          <p:cNvPr id="28" name="Text Placeholder 27"/>
          <p:cNvSpPr>
            <a:spLocks noGrp="1"/>
          </p:cNvSpPr>
          <p:nvPr>
            <p:ph type="body" sz="quarter" idx="10" hasCustomPrompt="1"/>
          </p:nvPr>
        </p:nvSpPr>
        <p:spPr>
          <a:xfrm>
            <a:off x="428411" y="339729"/>
            <a:ext cx="5743790" cy="671513"/>
          </a:xfrm>
        </p:spPr>
        <p:txBody>
          <a:bodyPr lIns="0" tIns="0" rIns="0" bIns="0"/>
          <a:lstStyle>
            <a:lvl1pPr marL="0" indent="0">
              <a:buNone/>
              <a:defRPr sz="4000">
                <a:solidFill>
                  <a:schemeClr val="tx2"/>
                </a:solidFill>
                <a:latin typeface="Helvetica 75 Bold" pitchFamily="34" charset="0"/>
              </a:defRPr>
            </a:lvl1pPr>
          </a:lstStyle>
          <a:p>
            <a:pPr lvl="0"/>
            <a:r>
              <a:rPr lang="fr-FR"/>
              <a:t>orange</a:t>
            </a:r>
            <a:endParaRPr lang="fr-FR" dirty="0"/>
          </a:p>
        </p:txBody>
      </p:sp>
      <p:sp>
        <p:nvSpPr>
          <p:cNvPr id="35" name="Text Placeholder 34"/>
          <p:cNvSpPr>
            <a:spLocks noGrp="1"/>
          </p:cNvSpPr>
          <p:nvPr>
            <p:ph type="body" sz="quarter" idx="11" hasCustomPrompt="1"/>
          </p:nvPr>
        </p:nvSpPr>
        <p:spPr>
          <a:xfrm>
            <a:off x="428408" y="3185660"/>
            <a:ext cx="5743792" cy="613624"/>
          </a:xfrm>
        </p:spPr>
        <p:txBody>
          <a:bodyPr/>
          <a:lstStyle>
            <a:lvl1pPr marL="0" marR="0" indent="0" algn="l" defTabSz="779252" rtl="0" eaLnBrk="1" fontAlgn="base" latinLnBrk="0" hangingPunct="1">
              <a:lnSpc>
                <a:spcPct val="100000"/>
              </a:lnSpc>
              <a:spcBef>
                <a:spcPct val="0"/>
              </a:spcBef>
              <a:spcAft>
                <a:spcPts val="0"/>
              </a:spcAft>
              <a:buClr>
                <a:schemeClr val="tx2"/>
              </a:buClr>
              <a:buSzPct val="70000"/>
              <a:buFont typeface="Wingdings" pitchFamily="2" charset="2"/>
              <a:buNone/>
              <a:tabLst/>
              <a:defRPr sz="1400">
                <a:latin typeface="Helvetica 75 Bold" pitchFamily="34" charset="0"/>
              </a:defRPr>
            </a:lvl1pPr>
          </a:lstStyle>
          <a:p>
            <a:pPr marL="0" marR="0" lvl="0" indent="0" algn="l" defTabSz="779252" rtl="0" eaLnBrk="1" fontAlgn="base" latinLnBrk="0" hangingPunct="1">
              <a:lnSpc>
                <a:spcPct val="100000"/>
              </a:lnSpc>
              <a:spcBef>
                <a:spcPct val="0"/>
              </a:spcBef>
              <a:spcAft>
                <a:spcPts val="0"/>
              </a:spcAft>
              <a:buClr>
                <a:schemeClr val="tx2"/>
              </a:buClr>
              <a:buSzPct val="70000"/>
              <a:buFont typeface="Wingdings" pitchFamily="2" charset="2"/>
              <a:buNone/>
              <a:tabLst/>
              <a:defRPr/>
            </a:pPr>
            <a:r>
              <a:rPr kumimoji="0" lang="fr-FR" sz="1400" b="0" i="0" u="none" strike="noStrike" kern="0" cap="none" spc="0" normalizeH="0" baseline="0" noProof="0" dirty="0">
                <a:ln>
                  <a:noFill/>
                </a:ln>
                <a:solidFill>
                  <a:schemeClr val="tx1"/>
                </a:solidFill>
                <a:effectLst/>
                <a:uLnTx/>
                <a:uFillTx/>
                <a:latin typeface="Helvetica 75 Bold" pitchFamily="34" charset="0"/>
                <a:ea typeface="MS PGothic" pitchFamily="34" charset="-128"/>
                <a:cs typeface="+mn-cs"/>
              </a:rPr>
              <a:t>nom de l’auteur – nom de l’entité</a:t>
            </a:r>
          </a:p>
        </p:txBody>
      </p:sp>
    </p:spTree>
    <p:extLst>
      <p:ext uri="{BB962C8B-B14F-4D97-AF65-F5344CB8AC3E}">
        <p14:creationId xmlns:p14="http://schemas.microsoft.com/office/powerpoint/2010/main" val="19357986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14325" y="267494"/>
            <a:ext cx="8515350" cy="743744"/>
          </a:xfrm>
          <a:prstGeom prst="rect">
            <a:avLst/>
          </a:prstGeom>
        </p:spPr>
        <p:txBody>
          <a:bodyPr vert="horz" lIns="0" tIns="0" rIns="0" bIns="0" rtlCol="0" anchor="t" anchorCtr="0">
            <a:noAutofit/>
          </a:bodyPr>
          <a:lstStyle/>
          <a:p>
            <a:r>
              <a:rPr lang="fr-FR" noProof="0" dirty="0"/>
              <a:t>Cliquez pour modifier le titre</a:t>
            </a:r>
          </a:p>
        </p:txBody>
      </p:sp>
      <p:sp>
        <p:nvSpPr>
          <p:cNvPr id="3" name="Text Placeholder 2"/>
          <p:cNvSpPr>
            <a:spLocks noGrp="1"/>
          </p:cNvSpPr>
          <p:nvPr>
            <p:ph type="body" idx="1"/>
          </p:nvPr>
        </p:nvSpPr>
        <p:spPr>
          <a:xfrm>
            <a:off x="314325" y="1184275"/>
            <a:ext cx="8515350" cy="3365500"/>
          </a:xfrm>
          <a:prstGeom prst="rect">
            <a:avLst/>
          </a:prstGeom>
        </p:spPr>
        <p:txBody>
          <a:bodyPr vert="horz" lIns="0" tIns="0" rIns="0" bIns="0" rtlCol="0">
            <a:noAutofit/>
          </a:bodyPr>
          <a:lstStyle/>
          <a:p>
            <a:pPr lvl="0"/>
            <a:r>
              <a:rPr lang="fr-FR" noProof="0" dirty="0"/>
              <a:t>Cliquez pour modifier le texte</a:t>
            </a:r>
          </a:p>
          <a:p>
            <a:pPr lvl="1"/>
            <a:r>
              <a:rPr lang="fr-FR" noProof="0" dirty="0"/>
              <a:t>Deuxième niveau</a:t>
            </a:r>
          </a:p>
          <a:p>
            <a:pPr lvl="2"/>
            <a:r>
              <a:rPr lang="fr-FR" noProof="0" dirty="0"/>
              <a:t>Troisième niveau</a:t>
            </a:r>
          </a:p>
          <a:p>
            <a:pPr lvl="3"/>
            <a:r>
              <a:rPr lang="fr-FR" noProof="0" dirty="0"/>
              <a:t>Quatrième niveau</a:t>
            </a:r>
          </a:p>
          <a:p>
            <a:pPr lvl="4"/>
            <a:r>
              <a:rPr lang="fr-FR" noProof="0" dirty="0"/>
              <a:t>Cinquième niveau</a:t>
            </a:r>
          </a:p>
          <a:p>
            <a:pPr lvl="5"/>
            <a:r>
              <a:rPr lang="fr-FR" noProof="0" dirty="0"/>
              <a:t>Sixième niveau</a:t>
            </a:r>
          </a:p>
        </p:txBody>
      </p:sp>
      <p:sp>
        <p:nvSpPr>
          <p:cNvPr id="9" name="Text Placeholder 10"/>
          <p:cNvSpPr txBox="1">
            <a:spLocks/>
          </p:cNvSpPr>
          <p:nvPr/>
        </p:nvSpPr>
        <p:spPr>
          <a:xfrm>
            <a:off x="314325" y="4535485"/>
            <a:ext cx="275010" cy="334961"/>
          </a:xfrm>
          <a:prstGeom prst="rect">
            <a:avLst/>
          </a:prstGeom>
        </p:spPr>
        <p:txBody>
          <a:bodyPr wrap="square" lIns="7200" tIns="0" rIns="0" bIns="0" anchor="b">
            <a:normAutofit/>
          </a:bodyPr>
          <a:lstStyle>
            <a:lvl1pPr marL="0" marR="0" indent="0" algn="l" defTabSz="914400" rtl="0" eaLnBrk="1" fontAlgn="base" latinLnBrk="0" hangingPunct="1">
              <a:lnSpc>
                <a:spcPct val="100000"/>
              </a:lnSpc>
              <a:spcBef>
                <a:spcPct val="0"/>
              </a:spcBef>
              <a:spcAft>
                <a:spcPts val="0"/>
              </a:spcAft>
              <a:buClr>
                <a:schemeClr val="tx1"/>
              </a:buClr>
              <a:buSzTx/>
              <a:buFont typeface="Helvetica 75" panose="020B0804020202020204" pitchFamily="34" charset="0"/>
              <a:buNone/>
              <a:tabLst/>
              <a:defRPr lang="fr-FR" sz="1200" kern="1200" baseline="0" dirty="0" smtClean="0">
                <a:solidFill>
                  <a:schemeClr val="tx1">
                    <a:lumMod val="50000"/>
                  </a:schemeClr>
                </a:solidFill>
                <a:latin typeface="Helvetica 75" panose="020B0804020202020204" pitchFamily="34" charset="0"/>
                <a:ea typeface="+mn-ea"/>
                <a:cs typeface="+mn-cs"/>
              </a:defRPr>
            </a:lvl1pPr>
            <a:lvl2pPr marL="688975" indent="-231775" algn="l" defTabSz="914400" rtl="0" eaLnBrk="1" fontAlgn="base" latinLnBrk="0" hangingPunct="1">
              <a:spcBef>
                <a:spcPct val="0"/>
              </a:spcBef>
              <a:spcAft>
                <a:spcPts val="600"/>
              </a:spcAft>
              <a:buFont typeface="Helvetica 45 Light" pitchFamily="34" charset="0"/>
              <a:buChar char="–"/>
              <a:defRPr lang="fr-FR" sz="2000" kern="1200" baseline="0" dirty="0" smtClean="0">
                <a:solidFill>
                  <a:schemeClr val="tx1"/>
                </a:solidFill>
                <a:latin typeface="Helvetica 75" panose="020B0804020202020204" pitchFamily="34" charset="0"/>
                <a:ea typeface="+mn-ea"/>
                <a:cs typeface="+mn-cs"/>
              </a:defRPr>
            </a:lvl2pPr>
            <a:lvl3pPr marL="1244600" indent="-285750" algn="l" defTabSz="914400" rtl="0" eaLnBrk="1" fontAlgn="base" latinLnBrk="0" hangingPunct="1">
              <a:spcBef>
                <a:spcPct val="0"/>
              </a:spcBef>
              <a:spcAft>
                <a:spcPts val="600"/>
              </a:spcAft>
              <a:buFont typeface="Helvetica 45 Light" pitchFamily="34" charset="0"/>
              <a:buChar char="–"/>
              <a:defRPr lang="fr-FR" sz="2000" kern="1200" baseline="0" dirty="0" smtClean="0">
                <a:solidFill>
                  <a:schemeClr val="tx1"/>
                </a:solidFill>
                <a:latin typeface="Helvetica 75" panose="020B0804020202020204" pitchFamily="34" charset="0"/>
                <a:ea typeface="+mn-ea"/>
                <a:cs typeface="+mn-cs"/>
              </a:defRPr>
            </a:lvl3pPr>
            <a:lvl4pPr marL="1663700" indent="-285750" algn="l" defTabSz="914400" rtl="0" eaLnBrk="1" fontAlgn="base" latinLnBrk="0" hangingPunct="1">
              <a:spcBef>
                <a:spcPct val="0"/>
              </a:spcBef>
              <a:spcAft>
                <a:spcPts val="600"/>
              </a:spcAft>
              <a:buFont typeface="Helvetica 45 Light" pitchFamily="34" charset="0"/>
              <a:buChar char="–"/>
              <a:defRPr lang="fr-FR" sz="2000" kern="1200" dirty="0" smtClean="0">
                <a:solidFill>
                  <a:schemeClr val="tx1"/>
                </a:solidFill>
                <a:latin typeface="Helvetica 75" panose="020B0804020202020204" pitchFamily="34" charset="0"/>
                <a:ea typeface="+mn-ea"/>
                <a:cs typeface="+mn-cs"/>
              </a:defRPr>
            </a:lvl4pPr>
            <a:lvl5pPr marL="2251075" indent="-596900" algn="l" defTabSz="914400" rtl="0" eaLnBrk="1" fontAlgn="base" latinLnBrk="0" hangingPunct="1">
              <a:spcBef>
                <a:spcPct val="0"/>
              </a:spcBef>
              <a:spcAft>
                <a:spcPts val="600"/>
              </a:spcAft>
              <a:buFont typeface="Helvetica 45 Light" pitchFamily="34" charset="0"/>
              <a:buChar char="–"/>
              <a:defRPr lang="fr-FR" sz="2000" kern="1200" dirty="0">
                <a:solidFill>
                  <a:schemeClr val="tx1"/>
                </a:solidFill>
                <a:latin typeface="Helvetica 75" panose="020B0804020202020204"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400" rtl="0" eaLnBrk="1" fontAlgn="base" latinLnBrk="0" hangingPunct="1">
              <a:lnSpc>
                <a:spcPct val="85000"/>
              </a:lnSpc>
              <a:spcBef>
                <a:spcPct val="0"/>
              </a:spcBef>
              <a:spcAft>
                <a:spcPts val="1200"/>
              </a:spcAft>
              <a:buClr>
                <a:srgbClr val="FFFFFF"/>
              </a:buClr>
              <a:buSzTx/>
              <a:buFont typeface="Helvetica 75" panose="020B0804020202020204" pitchFamily="34" charset="0"/>
              <a:buNone/>
              <a:tabLst/>
              <a:defRPr/>
            </a:pPr>
            <a:fld id="{8702007A-2642-4DC4-A457-FD791426C840}" type="slidenum">
              <a:rPr kumimoji="0" lang="fr-FR" sz="800" b="0" i="0" u="none" strike="noStrike" kern="1200" cap="none" spc="0" normalizeH="0" baseline="0" noProof="0" smtClean="0">
                <a:ln>
                  <a:noFill/>
                </a:ln>
                <a:solidFill>
                  <a:schemeClr val="tx1"/>
                </a:solidFill>
                <a:effectLst/>
                <a:uLnTx/>
                <a:uFillTx/>
                <a:latin typeface="Helvetica 75 Bold" panose="020B0804020202020204" pitchFamily="34" charset="0"/>
                <a:ea typeface="+mn-ea"/>
                <a:cs typeface="+mn-cs"/>
              </a:rPr>
              <a:pPr marL="0" marR="0" lvl="0" indent="0" algn="l" defTabSz="914400" rtl="0" eaLnBrk="1" fontAlgn="base" latinLnBrk="0" hangingPunct="1">
                <a:lnSpc>
                  <a:spcPct val="85000"/>
                </a:lnSpc>
                <a:spcBef>
                  <a:spcPct val="0"/>
                </a:spcBef>
                <a:spcAft>
                  <a:spcPts val="1200"/>
                </a:spcAft>
                <a:buClr>
                  <a:srgbClr val="FFFFFF"/>
                </a:buClr>
                <a:buSzTx/>
                <a:buFont typeface="Helvetica 75" panose="020B0804020202020204" pitchFamily="34" charset="0"/>
                <a:buNone/>
                <a:tabLst/>
                <a:defRPr/>
              </a:pPr>
              <a:t>‹N°›</a:t>
            </a:fld>
            <a:endParaRPr kumimoji="0" lang="fr-FR" sz="800" b="0" i="0" u="none" strike="noStrike" kern="1200" cap="none" spc="0" normalizeH="0" baseline="0" noProof="0" dirty="0">
              <a:ln>
                <a:noFill/>
              </a:ln>
              <a:solidFill>
                <a:schemeClr val="tx1"/>
              </a:solidFill>
              <a:effectLst/>
              <a:uLnTx/>
              <a:uFillTx/>
              <a:latin typeface="Helvetica 75 Bold" panose="020B0804020202020204" pitchFamily="34" charset="0"/>
              <a:ea typeface="+mn-ea"/>
              <a:cs typeface="+mn-cs"/>
            </a:endParaRPr>
          </a:p>
        </p:txBody>
      </p:sp>
    </p:spTree>
    <p:extLst>
      <p:ext uri="{BB962C8B-B14F-4D97-AF65-F5344CB8AC3E}">
        <p14:creationId xmlns:p14="http://schemas.microsoft.com/office/powerpoint/2010/main" val="1507071699"/>
      </p:ext>
    </p:extLst>
  </p:cSld>
  <p:clrMap bg1="lt1" tx1="dk1" bg2="lt2" tx2="dk2" accent1="accent1" accent2="accent2" accent3="accent3" accent4="accent4" accent5="accent5" accent6="accent6" hlink="hlink" folHlink="folHlink"/>
  <p:sldLayoutIdLst>
    <p:sldLayoutId id="2147483660" r:id="rId1"/>
    <p:sldLayoutId id="2147483659" r:id="rId2"/>
    <p:sldLayoutId id="2147483665" r:id="rId3"/>
    <p:sldLayoutId id="2147483664" r:id="rId4"/>
    <p:sldLayoutId id="2147483661" r:id="rId5"/>
    <p:sldLayoutId id="2147483662" r:id="rId6"/>
    <p:sldLayoutId id="2147483663" r:id="rId7"/>
    <p:sldLayoutId id="2147483666" r:id="rId8"/>
    <p:sldLayoutId id="2147483668" r:id="rId9"/>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marL="0" indent="0" algn="l" defTabSz="914400" rtl="0" eaLnBrk="1" latinLnBrk="0" hangingPunct="1">
        <a:lnSpc>
          <a:spcPct val="90000"/>
        </a:lnSpc>
        <a:spcBef>
          <a:spcPct val="0"/>
        </a:spcBef>
        <a:buNone/>
        <a:defRPr sz="2000" kern="1200" spc="-20" baseline="0">
          <a:solidFill>
            <a:schemeClr val="bg2"/>
          </a:solidFill>
          <a:latin typeface="Helvetica 75 Bold" panose="020B0804020202020204" pitchFamily="34" charset="0"/>
          <a:ea typeface="+mj-ea"/>
          <a:cs typeface="+mj-cs"/>
        </a:defRPr>
      </a:lvl1pPr>
    </p:titleStyle>
    <p:bodyStyle>
      <a:lvl1pPr marL="0" indent="0" algn="l" defTabSz="914400" rtl="0" eaLnBrk="1" latinLnBrk="0" hangingPunct="1">
        <a:lnSpc>
          <a:spcPct val="90000"/>
        </a:lnSpc>
        <a:spcBef>
          <a:spcPts val="600"/>
        </a:spcBef>
        <a:buClr>
          <a:schemeClr val="bg1"/>
        </a:buClr>
        <a:buSzPct val="25000"/>
        <a:buFont typeface="Calibri" panose="020F0502020204030204" pitchFamily="34" charset="0"/>
        <a:buNone/>
        <a:tabLst/>
        <a:defRPr sz="1400" kern="1200" spc="-20" baseline="0">
          <a:solidFill>
            <a:schemeClr val="bg2"/>
          </a:solidFill>
          <a:latin typeface="Helvetica 75 Bold" panose="020B0804020202020204" pitchFamily="34" charset="0"/>
          <a:ea typeface="+mn-ea"/>
          <a:cs typeface="+mn-cs"/>
        </a:defRPr>
      </a:lvl1pPr>
      <a:lvl2pPr marL="0" indent="0" algn="l" defTabSz="914400" rtl="0" eaLnBrk="1" latinLnBrk="0" hangingPunct="1">
        <a:lnSpc>
          <a:spcPct val="90000"/>
        </a:lnSpc>
        <a:spcBef>
          <a:spcPts val="600"/>
        </a:spcBef>
        <a:buClr>
          <a:schemeClr val="bg1"/>
        </a:buClr>
        <a:buSzPct val="25000"/>
        <a:buFont typeface="Calibri" panose="020F0502020204030204" pitchFamily="34" charset="0"/>
        <a:buNone/>
        <a:defRPr sz="1400" kern="1200" spc="-20" baseline="0">
          <a:solidFill>
            <a:schemeClr val="tx1"/>
          </a:solidFill>
          <a:latin typeface="Helvetica 75 Bold" panose="020B0804020202020204" pitchFamily="34" charset="0"/>
          <a:ea typeface="+mn-ea"/>
          <a:cs typeface="+mn-cs"/>
        </a:defRPr>
      </a:lvl2pPr>
      <a:lvl3pPr marL="180975" indent="-180975" algn="l" defTabSz="914400" rtl="0" eaLnBrk="1" latinLnBrk="0" hangingPunct="1">
        <a:lnSpc>
          <a:spcPct val="90000"/>
        </a:lnSpc>
        <a:spcBef>
          <a:spcPts val="600"/>
        </a:spcBef>
        <a:buClr>
          <a:schemeClr val="bg2"/>
        </a:buClr>
        <a:buFont typeface="Wingdings" panose="05000000000000000000" pitchFamily="2" charset="2"/>
        <a:buChar char="§"/>
        <a:defRPr sz="1400" kern="1200" spc="-20" baseline="0">
          <a:solidFill>
            <a:schemeClr val="tx1"/>
          </a:solidFill>
          <a:latin typeface="Helvetica 75 Bold" panose="020B0804020202020204" pitchFamily="34" charset="0"/>
          <a:ea typeface="+mn-ea"/>
          <a:cs typeface="+mn-cs"/>
        </a:defRPr>
      </a:lvl3pPr>
      <a:lvl4pPr marL="407988" indent="-190500" algn="l" defTabSz="914400" rtl="0" eaLnBrk="1" latinLnBrk="0" hangingPunct="1">
        <a:lnSpc>
          <a:spcPct val="90000"/>
        </a:lnSpc>
        <a:spcBef>
          <a:spcPct val="20000"/>
        </a:spcBef>
        <a:buFont typeface="Arial" panose="020B0604020202020204" pitchFamily="34" charset="0"/>
        <a:buChar char="–"/>
        <a:defRPr sz="1400" kern="1200" spc="-20" baseline="0">
          <a:solidFill>
            <a:schemeClr val="tx1"/>
          </a:solidFill>
          <a:latin typeface="Helvetica 55 Roman" panose="000B0500000000000000" pitchFamily="34" charset="0"/>
          <a:ea typeface="+mn-ea"/>
          <a:cs typeface="+mn-cs"/>
        </a:defRPr>
      </a:lvl4pPr>
      <a:lvl5pPr marL="595313" indent="-173038" algn="l" defTabSz="914400" rtl="0" eaLnBrk="1" latinLnBrk="0" hangingPunct="1">
        <a:lnSpc>
          <a:spcPct val="90000"/>
        </a:lnSpc>
        <a:spcBef>
          <a:spcPct val="20000"/>
        </a:spcBef>
        <a:buClr>
          <a:schemeClr val="tx1"/>
        </a:buClr>
        <a:buFont typeface="Arial" panose="020B0604020202020204" pitchFamily="34" charset="0"/>
        <a:buChar char="–"/>
        <a:defRPr sz="1400" kern="1200" spc="-20" baseline="0">
          <a:solidFill>
            <a:schemeClr val="tx1"/>
          </a:solidFill>
          <a:latin typeface="Helvetica 55 Roman" panose="000B0500000000000000" pitchFamily="34" charset="0"/>
          <a:ea typeface="+mn-ea"/>
          <a:cs typeface="+mn-cs"/>
        </a:defRPr>
      </a:lvl5pPr>
      <a:lvl6pPr marL="800100" indent="-190500" algn="l" defTabSz="914400" rtl="0" eaLnBrk="1" latinLnBrk="0" hangingPunct="1">
        <a:spcBef>
          <a:spcPct val="20000"/>
        </a:spcBef>
        <a:buFont typeface="Arial" panose="020B0604020202020204" pitchFamily="34" charset="0"/>
        <a:buChar char="–"/>
        <a:defRPr sz="1400" kern="1200">
          <a:solidFill>
            <a:schemeClr val="tx1"/>
          </a:solidFill>
          <a:latin typeface="Helvetica 55 Roman" panose="020B0604020202020204" pitchFamily="34" charset="0"/>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hyperlink" Target="https://orange-france.com.intraorange/fr/orange-france/covid-19-documents-utiles/les-consignes-et-postures-metiers" TargetMode="External"/><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hyperlink" Target="https://plazza.orange.com/groups/direction-intervention/projects/covid19" TargetMode="External"/><Relationship Id="rId4" Type="http://schemas.openxmlformats.org/officeDocument/2006/relationships/hyperlink" Target="https://orange-france.com.intraorange/fr/orange-france/covid-19-documents-utiles/modes-operatoires-pour-accompagner-levolution-de-la"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 xmlns:a16="http://schemas.microsoft.com/office/drawing/2014/main" id="{0F9E8E6E-33DC-47D1-9C1F-BB17C2CC50E5}"/>
              </a:ext>
            </a:extLst>
          </p:cNvPr>
          <p:cNvSpPr>
            <a:spLocks noGrp="1"/>
          </p:cNvSpPr>
          <p:nvPr>
            <p:ph type="ctrTitle"/>
          </p:nvPr>
        </p:nvSpPr>
        <p:spPr>
          <a:xfrm>
            <a:off x="313084" y="973775"/>
            <a:ext cx="5513784" cy="1843258"/>
          </a:xfrm>
        </p:spPr>
        <p:txBody>
          <a:bodyPr/>
          <a:lstStyle/>
          <a:p>
            <a:pPr defTabSz="779252" fontAlgn="base">
              <a:lnSpc>
                <a:spcPct val="100000"/>
              </a:lnSpc>
              <a:buClr>
                <a:schemeClr val="tx2"/>
              </a:buClr>
              <a:buSzPct val="70000"/>
            </a:pPr>
            <a:r>
              <a:rPr lang="fr-FR" sz="2800" dirty="0"/>
              <a:t>Les interventions chez les clients </a:t>
            </a:r>
            <a:br>
              <a:rPr lang="fr-FR" sz="2800" dirty="0"/>
            </a:br>
            <a:r>
              <a:rPr lang="fr-FR" sz="2800" dirty="0"/>
              <a:t>« </a:t>
            </a:r>
            <a:r>
              <a:rPr lang="fr-FR" sz="2800" dirty="0" err="1"/>
              <a:t>Pass</a:t>
            </a:r>
            <a:r>
              <a:rPr lang="fr-FR" sz="2800" dirty="0"/>
              <a:t> sanitaire » COVID19</a:t>
            </a:r>
            <a:endParaRPr lang="fr-FR" sz="2800" dirty="0">
              <a:ea typeface="+mn-ea"/>
              <a:cs typeface="+mn-cs"/>
            </a:endParaRPr>
          </a:p>
        </p:txBody>
      </p:sp>
      <p:sp>
        <p:nvSpPr>
          <p:cNvPr id="4" name="Espace réservé du texte 3">
            <a:extLst>
              <a:ext uri="{FF2B5EF4-FFF2-40B4-BE49-F238E27FC236}">
                <a16:creationId xmlns="" xmlns:a16="http://schemas.microsoft.com/office/drawing/2014/main" id="{C1F113AD-8A96-46DB-88B9-8226B5BC6079}"/>
              </a:ext>
            </a:extLst>
          </p:cNvPr>
          <p:cNvSpPr>
            <a:spLocks noGrp="1"/>
          </p:cNvSpPr>
          <p:nvPr>
            <p:ph type="body" sz="quarter" idx="10"/>
          </p:nvPr>
        </p:nvSpPr>
        <p:spPr>
          <a:xfrm>
            <a:off x="313084" y="302262"/>
            <a:ext cx="5743790" cy="671513"/>
          </a:xfrm>
        </p:spPr>
        <p:txBody>
          <a:bodyPr/>
          <a:lstStyle/>
          <a:p>
            <a:r>
              <a:rPr lang="fr-FR" sz="3200" dirty="0">
                <a:solidFill>
                  <a:schemeClr val="bg2"/>
                </a:solidFill>
              </a:rPr>
              <a:t>Domaine Intervention</a:t>
            </a:r>
          </a:p>
        </p:txBody>
      </p:sp>
      <p:pic>
        <p:nvPicPr>
          <p:cNvPr id="10" name="Imag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5151" y="973775"/>
            <a:ext cx="3038443" cy="3038443"/>
          </a:xfrm>
          <a:prstGeom prst="rect">
            <a:avLst/>
          </a:prstGeom>
        </p:spPr>
      </p:pic>
      <p:sp>
        <p:nvSpPr>
          <p:cNvPr id="5" name="Espace réservé du texte 4"/>
          <p:cNvSpPr>
            <a:spLocks noGrp="1"/>
          </p:cNvSpPr>
          <p:nvPr>
            <p:ph type="body" sz="quarter" idx="11"/>
          </p:nvPr>
        </p:nvSpPr>
        <p:spPr/>
        <p:txBody>
          <a:bodyPr/>
          <a:lstStyle/>
          <a:p>
            <a:endParaRPr lang="fr-FR"/>
          </a:p>
        </p:txBody>
      </p:sp>
    </p:spTree>
    <p:extLst>
      <p:ext uri="{BB962C8B-B14F-4D97-AF65-F5344CB8AC3E}">
        <p14:creationId xmlns:p14="http://schemas.microsoft.com/office/powerpoint/2010/main" val="42271264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20500"/>
            <a:ext cx="8515350" cy="431254"/>
          </a:xfrm>
        </p:spPr>
        <p:txBody>
          <a:bodyPr/>
          <a:lstStyle/>
          <a:p>
            <a:r>
              <a:rPr lang="fr-FR" dirty="0"/>
              <a:t>Les points particuliers à compter du 30/08 (2/3)</a:t>
            </a:r>
          </a:p>
        </p:txBody>
      </p:sp>
      <p:sp>
        <p:nvSpPr>
          <p:cNvPr id="10" name="ZoneTexte 9"/>
          <p:cNvSpPr txBox="1"/>
          <p:nvPr/>
        </p:nvSpPr>
        <p:spPr>
          <a:xfrm>
            <a:off x="183828" y="580924"/>
            <a:ext cx="8730566" cy="3862596"/>
          </a:xfrm>
          <a:prstGeom prst="rect">
            <a:avLst/>
          </a:prstGeom>
        </p:spPr>
        <p:txBody>
          <a:bodyPr wrap="square" lIns="0" tIns="0" rIns="0" bIns="0" rtlCol="0">
            <a:spAutoFit/>
          </a:bodyPr>
          <a:lstStyle/>
          <a:p>
            <a:r>
              <a:rPr lang="fr-FR" sz="1600" u="sng" dirty="0"/>
              <a:t>Situations particulières clients :</a:t>
            </a:r>
          </a:p>
          <a:p>
            <a:pPr marL="228600" indent="-228600">
              <a:buFont typeface="+mj-lt"/>
              <a:buAutoNum type="arabicPeriod"/>
            </a:pPr>
            <a:r>
              <a:rPr lang="fr-FR" sz="1100" dirty="0"/>
              <a:t>Les clients Résidentiels ne sont pas concernés par le besoin de « </a:t>
            </a:r>
            <a:r>
              <a:rPr lang="fr-FR" sz="1100" dirty="0" err="1"/>
              <a:t>pass</a:t>
            </a:r>
            <a:r>
              <a:rPr lang="fr-FR" sz="1100" dirty="0"/>
              <a:t> sanitaire », il est préconisé de ne pas évoquer ce sujet avec les clients lors des appels préalables</a:t>
            </a:r>
          </a:p>
          <a:p>
            <a:pPr marL="228600" indent="-228600">
              <a:buFont typeface="+mj-lt"/>
              <a:buAutoNum type="arabicPeriod"/>
            </a:pPr>
            <a:r>
              <a:rPr lang="fr-FR" sz="1100" dirty="0"/>
              <a:t>Certains clients pourront être susceptibles de demander un «</a:t>
            </a:r>
            <a:r>
              <a:rPr lang="fr-FR" sz="1100" dirty="0" err="1"/>
              <a:t>pass</a:t>
            </a:r>
            <a:r>
              <a:rPr lang="fr-FR" sz="1100" dirty="0"/>
              <a:t> sanitaire»  alors qu’il n’est pas nécessaire. Dans ce cadre, les intervenants expliquent qu’ils n’ont pas à présenter leur « </a:t>
            </a:r>
            <a:r>
              <a:rPr lang="fr-FR" sz="1100" dirty="0" err="1"/>
              <a:t>pass</a:t>
            </a:r>
            <a:r>
              <a:rPr lang="fr-FR" sz="1100" dirty="0"/>
              <a:t> sanitaire », et en cas de blocage du client alors ils clôturent l’intervention, les intervenants ne devant pas être exposés à un risque d’agression ou d’incivilités</a:t>
            </a:r>
          </a:p>
          <a:p>
            <a:pPr marL="228600" indent="-228600">
              <a:buFont typeface="+mj-lt"/>
              <a:buAutoNum type="arabicPeriod"/>
            </a:pPr>
            <a:r>
              <a:rPr lang="fr-FR" sz="1100" dirty="0"/>
              <a:t>Certaines interventions avec RDV pour des offres PRO mono-ligne ou des PRO sur offre Résidentielle (ex: commerçant en centre commercial) peuvent être prises en digital sans pouvoir détecter le besoin de « </a:t>
            </a:r>
            <a:r>
              <a:rPr lang="fr-FR" sz="1100" dirty="0" err="1"/>
              <a:t>pass</a:t>
            </a:r>
            <a:r>
              <a:rPr lang="fr-FR" sz="1100" dirty="0"/>
              <a:t> sanitaire ». Lors de l’appel préalable, les intervenants intègreront cette éventualité pour détecter un besoin de « </a:t>
            </a:r>
            <a:r>
              <a:rPr lang="fr-FR" sz="1100" dirty="0" err="1"/>
              <a:t>pass</a:t>
            </a:r>
            <a:r>
              <a:rPr lang="fr-FR" sz="1100" dirty="0"/>
              <a:t> sanitaire »</a:t>
            </a:r>
          </a:p>
          <a:p>
            <a:endParaRPr lang="fr-FR" sz="1400" u="sng" dirty="0"/>
          </a:p>
          <a:p>
            <a:endParaRPr lang="fr-FR" sz="1400" u="sng" dirty="0"/>
          </a:p>
          <a:p>
            <a:r>
              <a:rPr lang="fr-FR" sz="1400" u="sng" dirty="0"/>
              <a:t>Cas des interventions en PRODUCTION ou SAV qui sont en échec</a:t>
            </a:r>
          </a:p>
          <a:p>
            <a:pPr marL="171450" indent="-171450">
              <a:buFontTx/>
              <a:buChar char="-"/>
            </a:pPr>
            <a:r>
              <a:rPr lang="fr-FR" sz="1200" u="sng" dirty="0"/>
              <a:t>Cas des demandes de « </a:t>
            </a:r>
            <a:r>
              <a:rPr lang="fr-FR" sz="1200" u="sng" dirty="0" err="1"/>
              <a:t>pass</a:t>
            </a:r>
            <a:r>
              <a:rPr lang="fr-FR" sz="1200" u="sng" dirty="0"/>
              <a:t> sanitaire » indues (ex : client Résidentiel)</a:t>
            </a:r>
          </a:p>
          <a:p>
            <a:pPr marL="628650" lvl="1" indent="-171450">
              <a:buFontTx/>
              <a:buChar char="-"/>
            </a:pPr>
            <a:r>
              <a:rPr lang="fr-FR" sz="1200" dirty="0"/>
              <a:t>Clôture RMC si rdv</a:t>
            </a:r>
          </a:p>
          <a:p>
            <a:pPr marL="628650" lvl="1" indent="-171450">
              <a:buFontTx/>
              <a:buChar char="-"/>
            </a:pPr>
            <a:r>
              <a:rPr lang="fr-FR" sz="1200" dirty="0"/>
              <a:t>Clôture ABS si sans rdv</a:t>
            </a:r>
          </a:p>
          <a:p>
            <a:pPr marL="628650" lvl="1" indent="-171450">
              <a:buFontTx/>
              <a:buChar char="-"/>
            </a:pPr>
            <a:r>
              <a:rPr lang="fr-FR" sz="1200" dirty="0"/>
              <a:t>Avec le commentaire « Refus accès client « </a:t>
            </a:r>
            <a:r>
              <a:rPr lang="fr-FR" sz="1200" dirty="0" err="1"/>
              <a:t>Pass</a:t>
            </a:r>
            <a:r>
              <a:rPr lang="fr-FR" sz="1200" dirty="0"/>
              <a:t> sanitaire »</a:t>
            </a:r>
            <a:r>
              <a:rPr lang="fr-FR" sz="1200" u="sng" dirty="0"/>
              <a:t> </a:t>
            </a:r>
          </a:p>
          <a:p>
            <a:pPr marL="628650" lvl="1" indent="-171450">
              <a:buFontTx/>
              <a:buChar char="-"/>
            </a:pPr>
            <a:r>
              <a:rPr lang="fr-FR" sz="1100" dirty="0">
                <a:highlight>
                  <a:srgbClr val="FFFFFF"/>
                </a:highlight>
              </a:rPr>
              <a:t>A noter pour les interventions SAV E avec GTR, dans cette situation : un gel de la GTR pourra s’appliquer du moment où le client indique au technicien qu’il exige un « </a:t>
            </a:r>
            <a:r>
              <a:rPr lang="fr-FR" sz="1100" dirty="0" err="1">
                <a:highlight>
                  <a:srgbClr val="FFFFFF"/>
                </a:highlight>
              </a:rPr>
              <a:t>pass</a:t>
            </a:r>
            <a:r>
              <a:rPr lang="fr-FR" sz="1100" dirty="0">
                <a:highlight>
                  <a:srgbClr val="FFFFFF"/>
                </a:highlight>
              </a:rPr>
              <a:t> sanitaire » jusqu’au début de l’intervention dès lors où elle sera possible, le client l’ayant acceptée. »</a:t>
            </a:r>
          </a:p>
          <a:p>
            <a:endParaRPr lang="fr-FR" sz="1200" u="sng" dirty="0"/>
          </a:p>
          <a:p>
            <a:endParaRPr lang="fr-FR" sz="1200" dirty="0"/>
          </a:p>
        </p:txBody>
      </p:sp>
    </p:spTree>
    <p:extLst>
      <p:ext uri="{BB962C8B-B14F-4D97-AF65-F5344CB8AC3E}">
        <p14:creationId xmlns:p14="http://schemas.microsoft.com/office/powerpoint/2010/main" val="4128770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20500"/>
            <a:ext cx="8515350" cy="431254"/>
          </a:xfrm>
        </p:spPr>
        <p:txBody>
          <a:bodyPr/>
          <a:lstStyle/>
          <a:p>
            <a:r>
              <a:rPr lang="fr-FR" dirty="0"/>
              <a:t>Les points particuliers à compter du 30/08 (3/3)</a:t>
            </a:r>
          </a:p>
        </p:txBody>
      </p:sp>
      <p:sp>
        <p:nvSpPr>
          <p:cNvPr id="10" name="ZoneTexte 9"/>
          <p:cNvSpPr txBox="1"/>
          <p:nvPr/>
        </p:nvSpPr>
        <p:spPr>
          <a:xfrm>
            <a:off x="183828" y="580924"/>
            <a:ext cx="8730566" cy="4247317"/>
          </a:xfrm>
          <a:prstGeom prst="rect">
            <a:avLst/>
          </a:prstGeom>
        </p:spPr>
        <p:txBody>
          <a:bodyPr wrap="square" lIns="0" tIns="0" rIns="0" bIns="0" rtlCol="0">
            <a:spAutoFit/>
          </a:bodyPr>
          <a:lstStyle/>
          <a:p>
            <a:endParaRPr lang="fr-FR" sz="1200" u="sng" dirty="0"/>
          </a:p>
          <a:p>
            <a:pPr marL="171450" indent="-171450">
              <a:buFontTx/>
              <a:buChar char="-"/>
            </a:pPr>
            <a:r>
              <a:rPr lang="fr-FR" sz="1200" u="sng" dirty="0"/>
              <a:t>Cas des demandes légitimes de « </a:t>
            </a:r>
            <a:r>
              <a:rPr lang="fr-FR" sz="1200" u="sng" dirty="0" err="1"/>
              <a:t>pass</a:t>
            </a:r>
            <a:r>
              <a:rPr lang="fr-FR" sz="1200" u="sng" dirty="0"/>
              <a:t> sanitaire »</a:t>
            </a:r>
          </a:p>
          <a:p>
            <a:pPr marL="628650" lvl="1" indent="-171450">
              <a:buFontTx/>
              <a:buChar char="-"/>
            </a:pPr>
            <a:r>
              <a:rPr lang="fr-FR" sz="1200" u="sng" dirty="0"/>
              <a:t>Activités internalisées :</a:t>
            </a:r>
          </a:p>
          <a:p>
            <a:pPr marL="1085850" lvl="2" indent="-171450">
              <a:buFontTx/>
              <a:buChar char="-"/>
            </a:pPr>
            <a:r>
              <a:rPr lang="fr-FR" sz="1200" dirty="0"/>
              <a:t>PROD GP : Clôture RMF avec commentaire « </a:t>
            </a:r>
            <a:r>
              <a:rPr lang="fr-FR" sz="1200" dirty="0" err="1"/>
              <a:t>Pass</a:t>
            </a:r>
            <a:r>
              <a:rPr lang="fr-FR" sz="1200" dirty="0"/>
              <a:t> KO », puis reprise du dossier par les PPC</a:t>
            </a:r>
          </a:p>
          <a:p>
            <a:pPr marL="1085850" lvl="2" indent="-171450">
              <a:buFont typeface="Arial" panose="020B0604020202020204" pitchFamily="34" charset="0"/>
              <a:buChar char="•"/>
            </a:pPr>
            <a:r>
              <a:rPr lang="fr-FR" sz="1200" dirty="0"/>
              <a:t>SAV GP :  Clôture REO avec commentaire  « </a:t>
            </a:r>
            <a:r>
              <a:rPr lang="fr-FR" sz="1200" dirty="0" err="1"/>
              <a:t>Pass</a:t>
            </a:r>
            <a:r>
              <a:rPr lang="fr-FR" sz="1200" dirty="0"/>
              <a:t> KO » puis appel du client par le pilotage pour prise de nouveau RDV</a:t>
            </a:r>
          </a:p>
          <a:p>
            <a:pPr marL="1085850" lvl="2" indent="-171450">
              <a:buFontTx/>
              <a:buChar char="-"/>
            </a:pPr>
            <a:r>
              <a:rPr lang="fr-FR" sz="1200" dirty="0"/>
              <a:t>PROD E : clôture RMF avec commentaire « </a:t>
            </a:r>
            <a:r>
              <a:rPr lang="fr-FR" sz="1200" dirty="0" err="1"/>
              <a:t>Pass</a:t>
            </a:r>
            <a:r>
              <a:rPr lang="fr-FR" sz="1200" dirty="0"/>
              <a:t> KO » puis reprise d’un RDV par RAC-RPI</a:t>
            </a:r>
          </a:p>
          <a:p>
            <a:pPr marL="1085850" lvl="2" indent="-171450">
              <a:buFontTx/>
              <a:buChar char="-"/>
            </a:pPr>
            <a:r>
              <a:rPr lang="fr-FR" sz="1200" dirty="0"/>
              <a:t>SAV E : clôture REO avec commentaire « </a:t>
            </a:r>
            <a:r>
              <a:rPr lang="fr-FR" sz="1200" dirty="0" err="1"/>
              <a:t>Pass</a:t>
            </a:r>
            <a:r>
              <a:rPr lang="fr-FR" sz="1200" dirty="0"/>
              <a:t> KO », appel CA, </a:t>
            </a:r>
            <a:r>
              <a:rPr lang="fr-FR" sz="1200" dirty="0">
                <a:solidFill>
                  <a:srgbClr val="000000"/>
                </a:solidFill>
              </a:rPr>
              <a:t>puis appel du client par le Pilote d’activité pour prise d’une nouvelle intervention</a:t>
            </a:r>
          </a:p>
          <a:p>
            <a:pPr marL="1085850" lvl="2" indent="-171450">
              <a:buFontTx/>
              <a:buChar char="-"/>
            </a:pPr>
            <a:r>
              <a:rPr lang="fr-FR" sz="1200" dirty="0">
                <a:highlight>
                  <a:srgbClr val="FFFFFF"/>
                </a:highlight>
              </a:rPr>
              <a:t>A noter pour les interventions de SAV E avec GTR dans cette situation : lorsque le client n’a pas indiqué qu’un « </a:t>
            </a:r>
            <a:r>
              <a:rPr lang="fr-FR" sz="1200" dirty="0" err="1">
                <a:highlight>
                  <a:srgbClr val="FFFFFF"/>
                </a:highlight>
              </a:rPr>
              <a:t>pass</a:t>
            </a:r>
            <a:r>
              <a:rPr lang="fr-FR" sz="1200" dirty="0">
                <a:highlight>
                  <a:srgbClr val="FFFFFF"/>
                </a:highlight>
              </a:rPr>
              <a:t> sanitaire » était requis en amont lors du dépôt de sa signalisation au service client, un gel de la GTR est applicable jusqu’à qu’une nouvelle intervention soit organisée. </a:t>
            </a:r>
          </a:p>
          <a:p>
            <a:endParaRPr lang="fr-FR" sz="1200" u="sng" dirty="0">
              <a:highlight>
                <a:srgbClr val="FFFFFF"/>
              </a:highlight>
            </a:endParaRPr>
          </a:p>
          <a:p>
            <a:pPr marL="628650" lvl="1" indent="-171450">
              <a:buFontTx/>
              <a:buChar char="-"/>
            </a:pPr>
            <a:r>
              <a:rPr lang="fr-FR" sz="1200" u="sng" dirty="0">
                <a:highlight>
                  <a:srgbClr val="FFFFFF"/>
                </a:highlight>
              </a:rPr>
              <a:t>Activités sous-traitées :</a:t>
            </a:r>
          </a:p>
          <a:p>
            <a:pPr marL="1085850" lvl="2" indent="-171450">
              <a:buFontTx/>
              <a:buChar char="-"/>
            </a:pPr>
            <a:r>
              <a:rPr lang="fr-FR" sz="1200" dirty="0">
                <a:highlight>
                  <a:srgbClr val="FFFFFF"/>
                </a:highlight>
              </a:rPr>
              <a:t>PROD et SAV GP : poursuite des processus en place avec GEM et code situation RF</a:t>
            </a:r>
          </a:p>
          <a:p>
            <a:pPr marL="1085850" lvl="2" indent="-171450">
              <a:buFontTx/>
              <a:buChar char="-"/>
            </a:pPr>
            <a:r>
              <a:rPr lang="fr-FR" sz="1200" dirty="0">
                <a:highlight>
                  <a:srgbClr val="FFFFFF"/>
                </a:highlight>
              </a:rPr>
              <a:t>PRODUCTION E : clôture RMF avec commentaire « </a:t>
            </a:r>
            <a:r>
              <a:rPr lang="fr-FR" sz="1200" dirty="0" err="1">
                <a:highlight>
                  <a:srgbClr val="FFFFFF"/>
                </a:highlight>
              </a:rPr>
              <a:t>Pass</a:t>
            </a:r>
            <a:r>
              <a:rPr lang="fr-FR" sz="1200" dirty="0">
                <a:highlight>
                  <a:srgbClr val="FFFFFF"/>
                </a:highlight>
              </a:rPr>
              <a:t> KO », puis reprise d’un RDV par RAC-RPI</a:t>
            </a:r>
          </a:p>
          <a:p>
            <a:pPr marL="1085850" lvl="2" indent="-171450">
              <a:buFontTx/>
              <a:buChar char="-"/>
            </a:pPr>
            <a:r>
              <a:rPr lang="fr-FR" sz="1200" dirty="0">
                <a:highlight>
                  <a:srgbClr val="FFFFFF"/>
                </a:highlight>
              </a:rPr>
              <a:t>SAV E : clôture REO avec commentaire « </a:t>
            </a:r>
            <a:r>
              <a:rPr lang="fr-FR" sz="1200" dirty="0" err="1">
                <a:highlight>
                  <a:srgbClr val="FFFFFF"/>
                </a:highlight>
              </a:rPr>
              <a:t>Pass</a:t>
            </a:r>
            <a:r>
              <a:rPr lang="fr-FR" sz="1200" dirty="0">
                <a:highlight>
                  <a:srgbClr val="FFFFFF"/>
                </a:highlight>
              </a:rPr>
              <a:t> KO », appel CA, </a:t>
            </a:r>
            <a:r>
              <a:rPr lang="fr-FR" sz="1200" dirty="0">
                <a:solidFill>
                  <a:srgbClr val="000000"/>
                </a:solidFill>
                <a:highlight>
                  <a:srgbClr val="FFFFFF"/>
                </a:highlight>
              </a:rPr>
              <a:t>puis appel du client par le Pilote d’activité pour prise d’une nouvelle intervention</a:t>
            </a:r>
          </a:p>
          <a:p>
            <a:pPr marL="1085850" lvl="2" indent="-171450">
              <a:buFontTx/>
              <a:buChar char="-"/>
            </a:pPr>
            <a:r>
              <a:rPr lang="fr-FR" sz="1200" dirty="0">
                <a:highlight>
                  <a:srgbClr val="FFFFFF"/>
                </a:highlight>
              </a:rPr>
              <a:t>A noter pour les interventions de SAV E avec GTR dans cette situation : lorsque le client n’a pas indiqué qu’un « </a:t>
            </a:r>
            <a:r>
              <a:rPr lang="fr-FR" sz="1200" dirty="0" err="1">
                <a:highlight>
                  <a:srgbClr val="FFFFFF"/>
                </a:highlight>
              </a:rPr>
              <a:t>pass</a:t>
            </a:r>
            <a:r>
              <a:rPr lang="fr-FR" sz="1200" dirty="0">
                <a:highlight>
                  <a:srgbClr val="FFFFFF"/>
                </a:highlight>
              </a:rPr>
              <a:t> sanitaire » était requis en amont lors du dépôt de sa signalisation au service client, un gel de la GTR est applicable jusqu’à qu’une nouvelle intervention soit organisée. </a:t>
            </a:r>
          </a:p>
          <a:p>
            <a:pPr marL="1085850" lvl="2" indent="-171450">
              <a:buFontTx/>
              <a:buChar char="-"/>
            </a:pPr>
            <a:endParaRPr lang="fr-FR" sz="1200" dirty="0"/>
          </a:p>
          <a:p>
            <a:endParaRPr lang="fr-FR" sz="1200" dirty="0"/>
          </a:p>
        </p:txBody>
      </p:sp>
    </p:spTree>
    <p:extLst>
      <p:ext uri="{BB962C8B-B14F-4D97-AF65-F5344CB8AC3E}">
        <p14:creationId xmlns:p14="http://schemas.microsoft.com/office/powerpoint/2010/main" val="8446711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0309" y="123478"/>
            <a:ext cx="8515350" cy="431254"/>
          </a:xfrm>
        </p:spPr>
        <p:txBody>
          <a:bodyPr/>
          <a:lstStyle/>
          <a:p>
            <a:r>
              <a:rPr lang="fr-FR" dirty="0"/>
              <a:t>Les principes généraux à compter du 30/08 – Mise en œuvre avec les services clients</a:t>
            </a:r>
          </a:p>
        </p:txBody>
      </p:sp>
      <p:sp>
        <p:nvSpPr>
          <p:cNvPr id="15" name="ZoneTexte 14"/>
          <p:cNvSpPr txBox="1"/>
          <p:nvPr/>
        </p:nvSpPr>
        <p:spPr>
          <a:xfrm>
            <a:off x="318937" y="786939"/>
            <a:ext cx="8366722" cy="2800767"/>
          </a:xfrm>
          <a:prstGeom prst="rect">
            <a:avLst/>
          </a:prstGeom>
        </p:spPr>
        <p:txBody>
          <a:bodyPr wrap="square" lIns="0" tIns="0" rIns="0" bIns="0" rtlCol="0">
            <a:spAutoFit/>
          </a:bodyPr>
          <a:lstStyle/>
          <a:p>
            <a:r>
              <a:rPr lang="fr-FR" sz="1200" u="sng" dirty="0"/>
              <a:t>Le processus général :</a:t>
            </a:r>
          </a:p>
          <a:p>
            <a:pPr indent="-171450">
              <a:spcBef>
                <a:spcPts val="1200"/>
              </a:spcBef>
              <a:buSzPct val="100000"/>
            </a:pPr>
            <a:r>
              <a:rPr lang="fr-FR" sz="1200" dirty="0"/>
              <a:t>En service client : </a:t>
            </a:r>
          </a:p>
          <a:p>
            <a:pPr marL="171450" indent="-171450">
              <a:buFontTx/>
              <a:buChar char="-"/>
            </a:pPr>
            <a:r>
              <a:rPr lang="fr-FR" sz="1200" dirty="0"/>
              <a:t>Maintien des règles déjà en place pour le taguage « COVIDA », rajout d’un taguage « COVIDPS » en cas de besoin de « </a:t>
            </a:r>
            <a:r>
              <a:rPr lang="fr-FR" sz="1200" dirty="0" err="1"/>
              <a:t>pass</a:t>
            </a:r>
            <a:r>
              <a:rPr lang="fr-FR" sz="1200" dirty="0"/>
              <a:t> sanitaire »</a:t>
            </a:r>
          </a:p>
          <a:p>
            <a:pPr indent="-171450">
              <a:spcBef>
                <a:spcPts val="1200"/>
              </a:spcBef>
              <a:buSzPct val="100000"/>
            </a:pPr>
            <a:r>
              <a:rPr lang="fr-FR" sz="1200" dirty="0"/>
              <a:t>En intervention : </a:t>
            </a:r>
          </a:p>
          <a:p>
            <a:pPr marL="171450" indent="-171450">
              <a:buFontTx/>
              <a:buChar char="-"/>
            </a:pPr>
            <a:r>
              <a:rPr lang="fr-FR" sz="1200" dirty="0"/>
              <a:t>Evaluation des conditions d’intervention par l’intervenant de l’analyse de son plan de charge et de l’appel préalable, et gestion des aléas entre l’intervention et le pilotage</a:t>
            </a:r>
          </a:p>
          <a:p>
            <a:pPr lvl="0">
              <a:spcBef>
                <a:spcPts val="1200"/>
              </a:spcBef>
              <a:buClrTx/>
              <a:buSzPct val="100000"/>
            </a:pPr>
            <a:r>
              <a:rPr lang="fr-FR" sz="1200" u="sng" dirty="0"/>
              <a:t>Le taguage des interventions clients par les services clients :</a:t>
            </a:r>
          </a:p>
          <a:p>
            <a:pPr marL="171450" indent="-171450">
              <a:spcBef>
                <a:spcPts val="1200"/>
              </a:spcBef>
              <a:buSzPct val="100000"/>
              <a:buFontTx/>
              <a:buChar char="-"/>
            </a:pPr>
            <a:endParaRPr lang="fr-FR" sz="1200" dirty="0"/>
          </a:p>
          <a:p>
            <a:pPr lvl="1" indent="-171450">
              <a:spcBef>
                <a:spcPts val="1200"/>
              </a:spcBef>
              <a:buSzPct val="100000"/>
              <a:buFontTx/>
              <a:buChar char="-"/>
            </a:pPr>
            <a:endParaRPr lang="fr-FR" sz="1200" dirty="0"/>
          </a:p>
          <a:p>
            <a:endParaRPr lang="fr-FR" sz="1200" dirty="0"/>
          </a:p>
        </p:txBody>
      </p:sp>
      <p:graphicFrame>
        <p:nvGraphicFramePr>
          <p:cNvPr id="3" name="Tableau 2">
            <a:extLst>
              <a:ext uri="{FF2B5EF4-FFF2-40B4-BE49-F238E27FC236}">
                <a16:creationId xmlns="" xmlns:a16="http://schemas.microsoft.com/office/drawing/2014/main" id="{80FEFBB0-2903-4BF2-B521-84059EF8E8AB}"/>
              </a:ext>
            </a:extLst>
          </p:cNvPr>
          <p:cNvGraphicFramePr>
            <a:graphicFrameLocks noGrp="1"/>
          </p:cNvGraphicFramePr>
          <p:nvPr>
            <p:extLst>
              <p:ext uri="{D42A27DB-BD31-4B8C-83A1-F6EECF244321}">
                <p14:modId xmlns:p14="http://schemas.microsoft.com/office/powerpoint/2010/main" val="2016041606"/>
              </p:ext>
            </p:extLst>
          </p:nvPr>
        </p:nvGraphicFramePr>
        <p:xfrm>
          <a:off x="309713" y="2903992"/>
          <a:ext cx="8515350" cy="1999482"/>
        </p:xfrm>
        <a:graphic>
          <a:graphicData uri="http://schemas.openxmlformats.org/drawingml/2006/table">
            <a:tbl>
              <a:tblPr firstRow="1" firstCol="1" bandRow="1">
                <a:tableStyleId>{5C22544A-7EE6-4342-B048-85BDC9FD1C3A}</a:tableStyleId>
              </a:tblPr>
              <a:tblGrid>
                <a:gridCol w="1161331">
                  <a:extLst>
                    <a:ext uri="{9D8B030D-6E8A-4147-A177-3AD203B41FA5}">
                      <a16:colId xmlns="" xmlns:a16="http://schemas.microsoft.com/office/drawing/2014/main" val="3742287771"/>
                    </a:ext>
                  </a:extLst>
                </a:gridCol>
                <a:gridCol w="3311139">
                  <a:extLst>
                    <a:ext uri="{9D8B030D-6E8A-4147-A177-3AD203B41FA5}">
                      <a16:colId xmlns="" xmlns:a16="http://schemas.microsoft.com/office/drawing/2014/main" val="1671382429"/>
                    </a:ext>
                  </a:extLst>
                </a:gridCol>
                <a:gridCol w="4042880">
                  <a:extLst>
                    <a:ext uri="{9D8B030D-6E8A-4147-A177-3AD203B41FA5}">
                      <a16:colId xmlns="" xmlns:a16="http://schemas.microsoft.com/office/drawing/2014/main" val="2627803630"/>
                    </a:ext>
                  </a:extLst>
                </a:gridCol>
              </a:tblGrid>
              <a:tr h="265628">
                <a:tc>
                  <a:txBody>
                    <a:bodyPr/>
                    <a:lstStyle/>
                    <a:p>
                      <a:endParaRPr lang="fr-FR" sz="1000" dirty="0">
                        <a:effectLst/>
                        <a:latin typeface="Times New Roman" panose="02020603050405020304" pitchFamily="18" charset="0"/>
                      </a:endParaRPr>
                    </a:p>
                  </a:txBody>
                  <a:tcPr marL="87374" marR="87374" marT="43687" marB="43687"/>
                </a:tc>
                <a:tc>
                  <a:txBody>
                    <a:bodyPr/>
                    <a:lstStyle/>
                    <a:p>
                      <a:r>
                        <a:rPr lang="fr-FR" sz="1500" strike="sngStrike" dirty="0">
                          <a:effectLst/>
                        </a:rPr>
                        <a:t>COVIDA</a:t>
                      </a:r>
                      <a:endParaRPr lang="fr-FR" sz="1100" dirty="0">
                        <a:effectLst/>
                        <a:latin typeface="Calibri" panose="020F0502020204030204" pitchFamily="34" charset="0"/>
                        <a:ea typeface="Calibri" panose="020F0502020204030204" pitchFamily="34" charset="0"/>
                      </a:endParaRPr>
                    </a:p>
                  </a:txBody>
                  <a:tcPr marL="87374" marR="87374" marT="43687" marB="43687"/>
                </a:tc>
                <a:tc>
                  <a:txBody>
                    <a:bodyPr/>
                    <a:lstStyle/>
                    <a:p>
                      <a:r>
                        <a:rPr lang="fr-FR" sz="1500" dirty="0">
                          <a:effectLst/>
                        </a:rPr>
                        <a:t>COVIDA</a:t>
                      </a:r>
                      <a:endParaRPr lang="fr-FR" sz="1100" dirty="0">
                        <a:effectLst/>
                        <a:latin typeface="Calibri" panose="020F0502020204030204" pitchFamily="34" charset="0"/>
                        <a:ea typeface="Calibri" panose="020F0502020204030204" pitchFamily="34" charset="0"/>
                      </a:endParaRPr>
                    </a:p>
                  </a:txBody>
                  <a:tcPr marL="87374" marR="87374" marT="43687" marB="43687"/>
                </a:tc>
                <a:extLst>
                  <a:ext uri="{0D108BD9-81ED-4DB2-BD59-A6C34878D82A}">
                    <a16:rowId xmlns="" xmlns:a16="http://schemas.microsoft.com/office/drawing/2014/main" val="3364279013"/>
                  </a:ext>
                </a:extLst>
              </a:tr>
              <a:tr h="496240">
                <a:tc>
                  <a:txBody>
                    <a:bodyPr/>
                    <a:lstStyle/>
                    <a:p>
                      <a:r>
                        <a:rPr lang="fr-FR" sz="1500" strike="sngStrike" dirty="0">
                          <a:effectLst/>
                        </a:rPr>
                        <a:t>COVIDPS</a:t>
                      </a:r>
                      <a:endParaRPr lang="fr-FR" sz="1100" dirty="0">
                        <a:effectLst/>
                        <a:latin typeface="Calibri" panose="020F0502020204030204" pitchFamily="34" charset="0"/>
                        <a:ea typeface="Calibri" panose="020F0502020204030204" pitchFamily="34" charset="0"/>
                      </a:endParaRPr>
                    </a:p>
                  </a:txBody>
                  <a:tcPr marL="87374" marR="87374" marT="43687" marB="43687"/>
                </a:tc>
                <a:tc>
                  <a:txBody>
                    <a:bodyPr/>
                    <a:lstStyle/>
                    <a:p>
                      <a:r>
                        <a:rPr lang="fr-FR" sz="1100">
                          <a:effectLst/>
                        </a:rPr>
                        <a:t>Exemple : intervention client Grand Public, entreprise, … sans spécificités</a:t>
                      </a:r>
                      <a:endParaRPr lang="fr-FR" sz="1100">
                        <a:effectLst/>
                        <a:latin typeface="Calibri" panose="020F0502020204030204" pitchFamily="34" charset="0"/>
                        <a:ea typeface="Calibri" panose="020F0502020204030204" pitchFamily="34" charset="0"/>
                      </a:endParaRPr>
                    </a:p>
                  </a:txBody>
                  <a:tcPr marL="87374" marR="87374" marT="43687" marB="43687"/>
                </a:tc>
                <a:tc>
                  <a:txBody>
                    <a:bodyPr/>
                    <a:lstStyle/>
                    <a:p>
                      <a:r>
                        <a:rPr lang="fr-FR" sz="1100" dirty="0">
                          <a:effectLst/>
                          <a:highlight>
                            <a:srgbClr val="FFFFFF"/>
                          </a:highlight>
                        </a:rPr>
                        <a:t>Exemple : cabinet médical. Intervention par des techniciens validés par la médecine du travail + consignes </a:t>
                      </a:r>
                      <a:r>
                        <a:rPr lang="fr-FR" sz="1100" kern="1200" dirty="0">
                          <a:solidFill>
                            <a:schemeClr val="dk1"/>
                          </a:solidFill>
                          <a:effectLst/>
                          <a:highlight>
                            <a:srgbClr val="FFFFFF"/>
                          </a:highlight>
                          <a:latin typeface="+mn-lt"/>
                          <a:ea typeface="+mn-ea"/>
                          <a:cs typeface="+mn-cs"/>
                        </a:rPr>
                        <a:t>et équipement de protection </a:t>
                      </a:r>
                      <a:r>
                        <a:rPr lang="fr-FR" sz="1100" dirty="0">
                          <a:effectLst/>
                          <a:highlight>
                            <a:srgbClr val="FFFFFF"/>
                          </a:highlight>
                        </a:rPr>
                        <a:t>spécifiques</a:t>
                      </a:r>
                      <a:endParaRPr lang="fr-FR" sz="1100" dirty="0">
                        <a:effectLst/>
                        <a:highlight>
                          <a:srgbClr val="FFFFFF"/>
                        </a:highlight>
                        <a:latin typeface="Calibri" panose="020F0502020204030204" pitchFamily="34" charset="0"/>
                        <a:ea typeface="Calibri" panose="020F0502020204030204" pitchFamily="34" charset="0"/>
                      </a:endParaRPr>
                    </a:p>
                  </a:txBody>
                  <a:tcPr marL="87374" marR="87374" marT="43687" marB="43687"/>
                </a:tc>
                <a:extLst>
                  <a:ext uri="{0D108BD9-81ED-4DB2-BD59-A6C34878D82A}">
                    <a16:rowId xmlns="" xmlns:a16="http://schemas.microsoft.com/office/drawing/2014/main" val="3030848473"/>
                  </a:ext>
                </a:extLst>
              </a:tr>
              <a:tr h="778098">
                <a:tc>
                  <a:txBody>
                    <a:bodyPr/>
                    <a:lstStyle/>
                    <a:p>
                      <a:r>
                        <a:rPr lang="fr-FR" sz="1500" dirty="0">
                          <a:effectLst/>
                        </a:rPr>
                        <a:t>COVIDPS</a:t>
                      </a:r>
                      <a:endParaRPr lang="fr-FR" sz="1100" dirty="0">
                        <a:effectLst/>
                        <a:latin typeface="Calibri" panose="020F0502020204030204" pitchFamily="34" charset="0"/>
                        <a:ea typeface="Calibri" panose="020F0502020204030204" pitchFamily="34" charset="0"/>
                      </a:endParaRPr>
                    </a:p>
                  </a:txBody>
                  <a:tcPr marL="87374" marR="87374" marT="43687" marB="43687"/>
                </a:tc>
                <a:tc>
                  <a:txBody>
                    <a:bodyPr/>
                    <a:lstStyle/>
                    <a:p>
                      <a:r>
                        <a:rPr lang="fr-FR" sz="1100" dirty="0">
                          <a:effectLst/>
                          <a:highlight>
                            <a:srgbClr val="FFFFFF"/>
                          </a:highlight>
                        </a:rPr>
                        <a:t>Exemple : cinémas, musées…</a:t>
                      </a:r>
                    </a:p>
                    <a:p>
                      <a:r>
                        <a:rPr lang="fr-FR" sz="1100" dirty="0">
                          <a:effectLst/>
                          <a:highlight>
                            <a:srgbClr val="FFFFFF"/>
                          </a:highlight>
                        </a:rPr>
                        <a:t>Nécessité une présentation du « </a:t>
                      </a:r>
                      <a:r>
                        <a:rPr lang="fr-FR" sz="1100" dirty="0" err="1">
                          <a:effectLst/>
                          <a:highlight>
                            <a:srgbClr val="FFFFFF"/>
                          </a:highlight>
                        </a:rPr>
                        <a:t>pass</a:t>
                      </a:r>
                      <a:r>
                        <a:rPr lang="fr-FR" sz="1100" dirty="0">
                          <a:effectLst/>
                          <a:highlight>
                            <a:srgbClr val="FFFFFF"/>
                          </a:highlight>
                        </a:rPr>
                        <a:t> sanitaire » par l’intervenant</a:t>
                      </a:r>
                      <a:endParaRPr lang="fr-FR" sz="1100" dirty="0">
                        <a:effectLst/>
                        <a:highlight>
                          <a:srgbClr val="FFFFFF"/>
                        </a:highlight>
                        <a:latin typeface="Calibri" panose="020F0502020204030204" pitchFamily="34" charset="0"/>
                        <a:ea typeface="Calibri" panose="020F0502020204030204" pitchFamily="34" charset="0"/>
                      </a:endParaRPr>
                    </a:p>
                  </a:txBody>
                  <a:tcPr marL="87374" marR="87374" marT="43687" marB="43687"/>
                </a:tc>
                <a:tc>
                  <a:txBody>
                    <a:bodyPr/>
                    <a:lstStyle/>
                    <a:p>
                      <a:r>
                        <a:rPr lang="fr-FR" sz="1100" dirty="0">
                          <a:solidFill>
                            <a:schemeClr val="tx1"/>
                          </a:solidFill>
                          <a:effectLst/>
                          <a:highlight>
                            <a:srgbClr val="FFFFFF"/>
                          </a:highlight>
                        </a:rPr>
                        <a:t>COVIDA_COVIDPS</a:t>
                      </a:r>
                    </a:p>
                    <a:p>
                      <a:r>
                        <a:rPr lang="fr-FR" sz="1100" dirty="0">
                          <a:effectLst/>
                          <a:highlight>
                            <a:srgbClr val="FFFFFF"/>
                          </a:highlight>
                        </a:rPr>
                        <a:t>Exemple : CHU. Intervention par des techniciens validés par la médecine du travail + consignes et </a:t>
                      </a:r>
                      <a:r>
                        <a:rPr lang="fr-FR" sz="1100" kern="1200" dirty="0">
                          <a:solidFill>
                            <a:schemeClr val="dk1"/>
                          </a:solidFill>
                          <a:effectLst/>
                          <a:highlight>
                            <a:srgbClr val="FFFFFF"/>
                          </a:highlight>
                          <a:latin typeface="+mn-lt"/>
                          <a:ea typeface="+mn-ea"/>
                          <a:cs typeface="+mn-cs"/>
                        </a:rPr>
                        <a:t>équipement de protection </a:t>
                      </a:r>
                      <a:r>
                        <a:rPr lang="fr-FR" sz="1100" dirty="0">
                          <a:effectLst/>
                          <a:highlight>
                            <a:srgbClr val="FFFFFF"/>
                          </a:highlight>
                        </a:rPr>
                        <a:t>spécifiques</a:t>
                      </a:r>
                    </a:p>
                    <a:p>
                      <a:r>
                        <a:rPr lang="fr-FR" sz="1100" dirty="0">
                          <a:effectLst/>
                          <a:highlight>
                            <a:srgbClr val="FFFFFF"/>
                          </a:highlight>
                        </a:rPr>
                        <a:t>Nécessité une présentation du « </a:t>
                      </a:r>
                      <a:r>
                        <a:rPr lang="fr-FR" sz="1100" dirty="0" err="1">
                          <a:effectLst/>
                          <a:highlight>
                            <a:srgbClr val="FFFFFF"/>
                          </a:highlight>
                        </a:rPr>
                        <a:t>pass</a:t>
                      </a:r>
                      <a:r>
                        <a:rPr lang="fr-FR" sz="1100" dirty="0">
                          <a:effectLst/>
                          <a:highlight>
                            <a:srgbClr val="FFFFFF"/>
                          </a:highlight>
                        </a:rPr>
                        <a:t> sanitaire » par l’intervenant</a:t>
                      </a:r>
                      <a:endParaRPr lang="fr-FR" sz="1100" dirty="0">
                        <a:effectLst/>
                        <a:highlight>
                          <a:srgbClr val="FFFFFF"/>
                        </a:highlight>
                        <a:latin typeface="Calibri" panose="020F0502020204030204" pitchFamily="34" charset="0"/>
                        <a:ea typeface="Calibri" panose="020F0502020204030204" pitchFamily="34" charset="0"/>
                      </a:endParaRPr>
                    </a:p>
                  </a:txBody>
                  <a:tcPr marL="87374" marR="87374" marT="43687" marB="43687"/>
                </a:tc>
                <a:extLst>
                  <a:ext uri="{0D108BD9-81ED-4DB2-BD59-A6C34878D82A}">
                    <a16:rowId xmlns="" xmlns:a16="http://schemas.microsoft.com/office/drawing/2014/main" val="1364750735"/>
                  </a:ext>
                </a:extLst>
              </a:tr>
            </a:tbl>
          </a:graphicData>
        </a:graphic>
      </p:graphicFrame>
      <p:sp>
        <p:nvSpPr>
          <p:cNvPr id="4" name="Rectangle 1">
            <a:extLst>
              <a:ext uri="{FF2B5EF4-FFF2-40B4-BE49-F238E27FC236}">
                <a16:creationId xmlns="" xmlns:a16="http://schemas.microsoft.com/office/drawing/2014/main" id="{D1F99B9C-6988-4C0F-A7EA-D3604A0CC6F6}"/>
              </a:ext>
            </a:extLst>
          </p:cNvPr>
          <p:cNvSpPr>
            <a:spLocks noChangeArrowheads="1"/>
          </p:cNvSpPr>
          <p:nvPr/>
        </p:nvSpPr>
        <p:spPr bwMode="auto">
          <a:xfrm>
            <a:off x="458341" y="316719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Tree>
    <p:extLst>
      <p:ext uri="{BB962C8B-B14F-4D97-AF65-F5344CB8AC3E}">
        <p14:creationId xmlns:p14="http://schemas.microsoft.com/office/powerpoint/2010/main" val="10034520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9144000" cy="51435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12788" fontAlgn="base">
              <a:spcBef>
                <a:spcPct val="0"/>
              </a:spcBef>
              <a:spcAft>
                <a:spcPct val="0"/>
              </a:spcAft>
            </a:pPr>
            <a:endParaRPr lang="fr-FR" sz="1400">
              <a:solidFill>
                <a:srgbClr val="FFFFFF"/>
              </a:solidFill>
            </a:endParaRPr>
          </a:p>
        </p:txBody>
      </p:sp>
      <p:sp>
        <p:nvSpPr>
          <p:cNvPr id="3" name="ZoneTexte 2"/>
          <p:cNvSpPr txBox="1"/>
          <p:nvPr/>
        </p:nvSpPr>
        <p:spPr>
          <a:xfrm>
            <a:off x="1043608" y="1059582"/>
            <a:ext cx="2736304" cy="2520280"/>
          </a:xfrm>
          <a:prstGeom prst="rect">
            <a:avLst/>
          </a:prstGeom>
          <a:noFill/>
        </p:spPr>
        <p:txBody>
          <a:bodyPr wrap="square" lIns="0" tIns="0" rIns="0" bIns="0" rtlCol="0" anchor="ctr">
            <a:noAutofit/>
          </a:bodyPr>
          <a:lstStyle/>
          <a:p>
            <a:pPr algn="ctr" defTabSz="712788" fontAlgn="base">
              <a:spcBef>
                <a:spcPct val="0"/>
              </a:spcBef>
              <a:spcAft>
                <a:spcPct val="0"/>
              </a:spcAft>
            </a:pPr>
            <a:r>
              <a:rPr lang="fr-FR" sz="16600" dirty="0">
                <a:solidFill>
                  <a:srgbClr val="FFFFFF"/>
                </a:solidFill>
                <a:ea typeface="ＭＳ Ｐゴシック" pitchFamily="34" charset="-128"/>
              </a:rPr>
              <a:t>#2</a:t>
            </a:r>
          </a:p>
        </p:txBody>
      </p:sp>
      <p:sp>
        <p:nvSpPr>
          <p:cNvPr id="2" name="Title 1"/>
          <p:cNvSpPr>
            <a:spLocks noGrp="1"/>
          </p:cNvSpPr>
          <p:nvPr>
            <p:ph type="title"/>
          </p:nvPr>
        </p:nvSpPr>
        <p:spPr>
          <a:xfrm>
            <a:off x="4076944" y="1558889"/>
            <a:ext cx="4527503" cy="1563810"/>
          </a:xfrm>
        </p:spPr>
        <p:txBody>
          <a:bodyPr/>
          <a:lstStyle/>
          <a:p>
            <a:r>
              <a:rPr lang="fr-FR" sz="4000" dirty="0">
                <a:solidFill>
                  <a:schemeClr val="bg1"/>
                </a:solidFill>
              </a:rPr>
              <a:t>Documentation de référence</a:t>
            </a:r>
          </a:p>
        </p:txBody>
      </p:sp>
    </p:spTree>
    <p:extLst>
      <p:ext uri="{BB962C8B-B14F-4D97-AF65-F5344CB8AC3E}">
        <p14:creationId xmlns:p14="http://schemas.microsoft.com/office/powerpoint/2010/main" val="18646647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a:spLocks noGrp="1"/>
          </p:cNvSpPr>
          <p:nvPr>
            <p:ph idx="1"/>
          </p:nvPr>
        </p:nvSpPr>
        <p:spPr>
          <a:xfrm>
            <a:off x="359635" y="697573"/>
            <a:ext cx="8515350" cy="3890401"/>
          </a:xfrm>
        </p:spPr>
        <p:txBody>
          <a:bodyPr/>
          <a:lstStyle/>
          <a:p>
            <a:pPr lvl="2" indent="0">
              <a:spcBef>
                <a:spcPts val="1000"/>
              </a:spcBef>
              <a:buNone/>
            </a:pPr>
            <a:r>
              <a:rPr lang="fr-FR" sz="1200" b="1" dirty="0">
                <a:solidFill>
                  <a:schemeClr val="bg2"/>
                </a:solidFill>
                <a:latin typeface="Helvetica 55 Roman" panose="020B0604020202020204" pitchFamily="34" charset="0"/>
                <a:ea typeface="Calibri" panose="020F0502020204030204" pitchFamily="34" charset="0"/>
                <a:cs typeface="Calibri" panose="020F0502020204030204" pitchFamily="34" charset="0"/>
              </a:rPr>
              <a:t>Nouveaux documents</a:t>
            </a:r>
          </a:p>
          <a:p>
            <a:pPr marL="352425" lvl="2" indent="-171450">
              <a:buFont typeface="Arial" panose="020B0604020202020204" pitchFamily="34" charset="0"/>
              <a:buChar char="•"/>
            </a:pPr>
            <a:r>
              <a:rPr lang="fr-FR" sz="1200" dirty="0">
                <a:latin typeface="Helvetica 55 Roman" panose="020B0604020202020204" pitchFamily="34" charset="0"/>
                <a:ea typeface="Calibri" panose="020F0502020204030204" pitchFamily="34" charset="0"/>
                <a:cs typeface="Calibri" panose="020F0502020204030204" pitchFamily="34" charset="0"/>
              </a:rPr>
              <a:t>Consignes et posture du domaine Intervention dans le contexte du Covid-19 - </a:t>
            </a:r>
            <a:r>
              <a:rPr lang="fr-FR" sz="1200" dirty="0">
                <a:solidFill>
                  <a:schemeClr val="bg2"/>
                </a:solidFill>
                <a:latin typeface="Helvetica 55 Roman" panose="020B0604020202020204" pitchFamily="34" charset="0"/>
                <a:ea typeface="Calibri" panose="020F0502020204030204" pitchFamily="34" charset="0"/>
                <a:cs typeface="Calibri" panose="020F0502020204030204" pitchFamily="34" charset="0"/>
              </a:rPr>
              <a:t>version 11 du 26/08/2021</a:t>
            </a:r>
            <a:endParaRPr lang="fr-FR" sz="1200" dirty="0">
              <a:latin typeface="Helvetica 55 Roman" panose="020B0604020202020204" pitchFamily="34" charset="0"/>
              <a:ea typeface="Calibri" panose="020F0502020204030204" pitchFamily="34" charset="0"/>
              <a:cs typeface="Calibri" panose="020F0502020204030204" pitchFamily="34" charset="0"/>
            </a:endParaRPr>
          </a:p>
          <a:p>
            <a:pPr marL="352425" lvl="2" indent="-171450">
              <a:buFont typeface="Arial" panose="020B0604020202020204" pitchFamily="34" charset="0"/>
              <a:buChar char="•"/>
            </a:pPr>
            <a:r>
              <a:rPr lang="fr-FR" sz="1200" dirty="0">
                <a:latin typeface="Helvetica 55 Roman" panose="020B0604020202020204" pitchFamily="34" charset="0"/>
                <a:ea typeface="Calibri" panose="020F0502020204030204" pitchFamily="34" charset="0"/>
                <a:cs typeface="Calibri" panose="020F0502020204030204" pitchFamily="34" charset="0"/>
              </a:rPr>
              <a:t>Processus Intervention avec « </a:t>
            </a:r>
            <a:r>
              <a:rPr lang="fr-FR" sz="1200" dirty="0" err="1">
                <a:latin typeface="Helvetica 55 Roman" panose="020B0604020202020204" pitchFamily="34" charset="0"/>
                <a:ea typeface="Calibri" panose="020F0502020204030204" pitchFamily="34" charset="0"/>
                <a:cs typeface="Calibri" panose="020F0502020204030204" pitchFamily="34" charset="0"/>
              </a:rPr>
              <a:t>Pass</a:t>
            </a:r>
            <a:r>
              <a:rPr lang="fr-FR" sz="1200" dirty="0">
                <a:latin typeface="Helvetica 55 Roman" panose="020B0604020202020204" pitchFamily="34" charset="0"/>
                <a:ea typeface="Calibri" panose="020F0502020204030204" pitchFamily="34" charset="0"/>
                <a:cs typeface="Calibri" panose="020F0502020204030204" pitchFamily="34" charset="0"/>
              </a:rPr>
              <a:t> Sanitaire » </a:t>
            </a:r>
            <a:r>
              <a:rPr lang="fr-FR" sz="1200" dirty="0">
                <a:solidFill>
                  <a:schemeClr val="bg2"/>
                </a:solidFill>
                <a:latin typeface="Helvetica 55 Roman" panose="020B0604020202020204" pitchFamily="34" charset="0"/>
                <a:ea typeface="Calibri" panose="020F0502020204030204" pitchFamily="34" charset="0"/>
                <a:cs typeface="Calibri" panose="020F0502020204030204" pitchFamily="34" charset="0"/>
              </a:rPr>
              <a:t>version 1 du 26/08/2021</a:t>
            </a:r>
            <a:endParaRPr lang="fr-FR" sz="1200" dirty="0">
              <a:latin typeface="Helvetica 55 Roman" panose="020B0604020202020204" pitchFamily="34" charset="0"/>
              <a:ea typeface="Calibri" panose="020F0502020204030204" pitchFamily="34" charset="0"/>
              <a:cs typeface="Calibri" panose="020F0502020204030204" pitchFamily="34" charset="0"/>
            </a:endParaRPr>
          </a:p>
          <a:p>
            <a:pPr marL="352425" lvl="2" indent="-171450">
              <a:buFont typeface="Arial" panose="020B0604020202020204" pitchFamily="34" charset="0"/>
              <a:buChar char="•"/>
            </a:pPr>
            <a:r>
              <a:rPr lang="fr-FR" sz="1200" dirty="0">
                <a:latin typeface="Helvetica 55 Roman" panose="020B0604020202020204" pitchFamily="34" charset="0"/>
                <a:ea typeface="Calibri" panose="020F0502020204030204" pitchFamily="34" charset="0"/>
                <a:cs typeface="Calibri" panose="020F0502020204030204" pitchFamily="34" charset="0"/>
              </a:rPr>
              <a:t>Posture Manager  - recensement volontaires- version 1 </a:t>
            </a:r>
            <a:r>
              <a:rPr lang="fr-FR" sz="1200" dirty="0">
                <a:solidFill>
                  <a:schemeClr val="bg2"/>
                </a:solidFill>
                <a:latin typeface="Helvetica 55 Roman" panose="020B0604020202020204" pitchFamily="34" charset="0"/>
                <a:ea typeface="Calibri" panose="020F0502020204030204" pitchFamily="34" charset="0"/>
                <a:cs typeface="Calibri" panose="020F0502020204030204" pitchFamily="34" charset="0"/>
              </a:rPr>
              <a:t>du 26/08/2021</a:t>
            </a:r>
            <a:endParaRPr lang="fr-FR" sz="1200" dirty="0">
              <a:latin typeface="Helvetica 55 Roman" panose="020B0604020202020204" pitchFamily="34" charset="0"/>
              <a:ea typeface="Calibri" panose="020F0502020204030204" pitchFamily="34" charset="0"/>
              <a:cs typeface="Calibri" panose="020F0502020204030204" pitchFamily="34" charset="0"/>
            </a:endParaRPr>
          </a:p>
          <a:p>
            <a:pPr marL="352425" lvl="2" indent="-171450">
              <a:buFont typeface="Arial" panose="020B0604020202020204" pitchFamily="34" charset="0"/>
              <a:buChar char="•"/>
            </a:pPr>
            <a:r>
              <a:rPr lang="fr-FR" sz="1200" dirty="0">
                <a:latin typeface="Helvetica 55 Roman" panose="020B0604020202020204" pitchFamily="34" charset="0"/>
                <a:ea typeface="Calibri" panose="020F0502020204030204" pitchFamily="34" charset="0"/>
                <a:cs typeface="Calibri" panose="020F0502020204030204" pitchFamily="34" charset="0"/>
              </a:rPr>
              <a:t>La Conduite A Tenir Technicien d’Intervention - version 12 </a:t>
            </a:r>
            <a:r>
              <a:rPr lang="fr-FR" sz="1200" dirty="0">
                <a:solidFill>
                  <a:schemeClr val="bg2"/>
                </a:solidFill>
                <a:latin typeface="Helvetica 55 Roman" panose="020B0604020202020204" pitchFamily="34" charset="0"/>
                <a:ea typeface="Calibri" panose="020F0502020204030204" pitchFamily="34" charset="0"/>
                <a:cs typeface="Calibri" panose="020F0502020204030204" pitchFamily="34" charset="0"/>
              </a:rPr>
              <a:t>du 26/08/2021</a:t>
            </a:r>
            <a:endParaRPr lang="fr-FR" sz="1200" dirty="0">
              <a:latin typeface="Helvetica 55 Roman" panose="020B0604020202020204" pitchFamily="34" charset="0"/>
              <a:ea typeface="Calibri" panose="020F0502020204030204" pitchFamily="34" charset="0"/>
              <a:cs typeface="Calibri" panose="020F0502020204030204" pitchFamily="34" charset="0"/>
            </a:endParaRPr>
          </a:p>
          <a:p>
            <a:pPr marL="352425" lvl="2" indent="-171450">
              <a:buFont typeface="Arial" panose="020B0604020202020204" pitchFamily="34" charset="0"/>
              <a:buChar char="•"/>
            </a:pPr>
            <a:r>
              <a:rPr lang="fr-FR" sz="1200" dirty="0">
                <a:latin typeface="Helvetica 55 Roman" panose="020B0604020202020204" pitchFamily="34" charset="0"/>
                <a:ea typeface="Calibri" panose="020F0502020204030204" pitchFamily="34" charset="0"/>
                <a:cs typeface="Calibri" panose="020F0502020204030204" pitchFamily="34" charset="0"/>
              </a:rPr>
              <a:t>La Conduite A Tenir Acteurs Production Réseaux d’Orange-  version 6 </a:t>
            </a:r>
            <a:r>
              <a:rPr lang="fr-FR" sz="1200" dirty="0">
                <a:solidFill>
                  <a:schemeClr val="bg2"/>
                </a:solidFill>
                <a:latin typeface="Helvetica 55 Roman" panose="020B0604020202020204" pitchFamily="34" charset="0"/>
                <a:ea typeface="Calibri" panose="020F0502020204030204" pitchFamily="34" charset="0"/>
                <a:cs typeface="Calibri" panose="020F0502020204030204" pitchFamily="34" charset="0"/>
              </a:rPr>
              <a:t>du 26/08/2021</a:t>
            </a:r>
          </a:p>
          <a:p>
            <a:pPr marL="352425" lvl="2" indent="-171450">
              <a:buFont typeface="Arial" panose="020B0604020202020204" pitchFamily="34" charset="0"/>
              <a:buChar char="•"/>
            </a:pPr>
            <a:r>
              <a:rPr lang="fr-FR" sz="1200" dirty="0">
                <a:latin typeface="Helvetica 55 Roman" panose="020B0604020202020204" pitchFamily="34" charset="0"/>
                <a:ea typeface="Calibri" panose="020F0502020204030204" pitchFamily="34" charset="0"/>
                <a:cs typeface="Calibri" panose="020F0502020204030204" pitchFamily="34" charset="0"/>
              </a:rPr>
              <a:t>Instructions Temporaires de Sécurité -  </a:t>
            </a:r>
            <a:r>
              <a:rPr lang="fr-FR" sz="1200" dirty="0">
                <a:latin typeface="Helvetica 55 Roman" panose="020B0604020202020204" pitchFamily="34" charset="0"/>
                <a:cs typeface="Calibri" panose="020F0502020204030204" pitchFamily="34" charset="0"/>
              </a:rPr>
              <a:t>version 5 </a:t>
            </a:r>
            <a:r>
              <a:rPr lang="fr-FR" sz="1200" dirty="0">
                <a:solidFill>
                  <a:schemeClr val="bg2"/>
                </a:solidFill>
                <a:latin typeface="Helvetica 55 Roman" panose="020B0604020202020204" pitchFamily="34" charset="0"/>
                <a:ea typeface="Calibri" panose="020F0502020204030204" pitchFamily="34" charset="0"/>
                <a:cs typeface="Calibri" panose="020F0502020204030204" pitchFamily="34" charset="0"/>
              </a:rPr>
              <a:t>du 26/08/2021</a:t>
            </a:r>
          </a:p>
          <a:p>
            <a:pPr lvl="2" indent="0">
              <a:spcBef>
                <a:spcPts val="1000"/>
              </a:spcBef>
              <a:buNone/>
            </a:pPr>
            <a:r>
              <a:rPr lang="fr-FR" sz="1200" b="1">
                <a:solidFill>
                  <a:schemeClr val="bg2"/>
                </a:solidFill>
                <a:latin typeface="Helvetica 55 Roman" panose="020B0604020202020204" pitchFamily="34" charset="0"/>
                <a:cs typeface="Calibri" panose="020F0502020204030204" pitchFamily="34" charset="0"/>
              </a:rPr>
              <a:t>Les </a:t>
            </a:r>
            <a:r>
              <a:rPr lang="fr-FR" sz="1200" b="1" dirty="0">
                <a:solidFill>
                  <a:schemeClr val="bg2"/>
                </a:solidFill>
                <a:latin typeface="Helvetica 55 Roman" panose="020B0604020202020204" pitchFamily="34" charset="0"/>
                <a:cs typeface="Calibri" panose="020F0502020204030204" pitchFamily="34" charset="0"/>
              </a:rPr>
              <a:t>documents inchangés</a:t>
            </a:r>
          </a:p>
          <a:p>
            <a:pPr marL="352425" lvl="2" indent="-171450">
              <a:buFont typeface="Arial" panose="020B0604020202020204" pitchFamily="34" charset="0"/>
              <a:buChar char="•"/>
            </a:pPr>
            <a:r>
              <a:rPr lang="fr-FR" sz="1200" dirty="0">
                <a:latin typeface="Helvetica 55 Roman" panose="020B0604020202020204" pitchFamily="34" charset="0"/>
                <a:cs typeface="Calibri" panose="020F0502020204030204" pitchFamily="34" charset="0"/>
              </a:rPr>
              <a:t>La Conduite A Tenir Magasins Orange - version 5 du 09/11/2020</a:t>
            </a:r>
          </a:p>
          <a:p>
            <a:pPr marL="352425" lvl="2" indent="-171450">
              <a:buFont typeface="Arial" panose="020B0604020202020204" pitchFamily="34" charset="0"/>
              <a:buChar char="•"/>
            </a:pPr>
            <a:r>
              <a:rPr lang="fr-FR" sz="1200" dirty="0">
                <a:latin typeface="Helvetica 55 Roman" panose="020B0604020202020204" pitchFamily="34" charset="0"/>
                <a:cs typeface="Calibri" panose="020F0502020204030204" pitchFamily="34" charset="0"/>
              </a:rPr>
              <a:t>L’affiche sites techniques -version 2 du 09/11/2020</a:t>
            </a:r>
          </a:p>
          <a:p>
            <a:pPr lvl="2" indent="0">
              <a:spcBef>
                <a:spcPts val="1000"/>
              </a:spcBef>
              <a:buNone/>
            </a:pPr>
            <a:r>
              <a:rPr lang="fr-FR" sz="1200" b="1" dirty="0">
                <a:solidFill>
                  <a:schemeClr val="bg2"/>
                </a:solidFill>
                <a:latin typeface="Helvetica 55 Roman" panose="020B0604020202020204" pitchFamily="34" charset="0"/>
                <a:cs typeface="Calibri" panose="020F0502020204030204" pitchFamily="34" charset="0"/>
              </a:rPr>
              <a:t>Les documents sont disponibles sur l’intranet OF et le Plazza DI</a:t>
            </a:r>
          </a:p>
          <a:p>
            <a:pPr marL="228600" indent="-228600">
              <a:buFont typeface="+mj-lt"/>
              <a:buAutoNum type="arabicPeriod"/>
            </a:pPr>
            <a:r>
              <a:rPr lang="fr-FR" sz="1100" dirty="0">
                <a:solidFill>
                  <a:schemeClr val="tx1"/>
                </a:solidFill>
                <a:hlinkClick r:id="rId3">
                  <a:extLst>
                    <a:ext uri="{A12FA001-AC4F-418D-AE19-62706E023703}">
                      <ahyp:hlinkClr xmlns="" xmlns:ahyp="http://schemas.microsoft.com/office/drawing/2018/hyperlinkcolor" val="tx"/>
                    </a:ext>
                  </a:extLst>
                </a:hlinkClick>
              </a:rPr>
              <a:t>https://orange-france.com.intraorange/fr/orange-france/covid-19-documents-utiles/les-consignes-et-postures-metiers</a:t>
            </a:r>
          </a:p>
          <a:p>
            <a:pPr marL="228600" indent="-228600">
              <a:buFont typeface="+mj-lt"/>
              <a:buAutoNum type="arabicPeriod"/>
            </a:pPr>
            <a:r>
              <a:rPr lang="fr-FR" sz="1100" dirty="0">
                <a:solidFill>
                  <a:schemeClr val="tx1"/>
                </a:solidFill>
                <a:hlinkClick r:id="rId4">
                  <a:extLst>
                    <a:ext uri="{A12FA001-AC4F-418D-AE19-62706E023703}">
                      <ahyp:hlinkClr xmlns="" xmlns:ahyp="http://schemas.microsoft.com/office/drawing/2018/hyperlinkcolor" val="tx"/>
                    </a:ext>
                  </a:extLst>
                </a:hlinkClick>
              </a:rPr>
              <a:t>https://orange-france.com.intraorange/fr/orange-france/covid-19-documents-utiles/modes-operatoires-pour-accompagner-levolution-de-la</a:t>
            </a:r>
          </a:p>
          <a:p>
            <a:pPr marL="228600" indent="-228600">
              <a:buFont typeface="+mj-lt"/>
              <a:buAutoNum type="arabicPeriod"/>
            </a:pPr>
            <a:r>
              <a:rPr lang="fr-FR" sz="1100" dirty="0">
                <a:solidFill>
                  <a:schemeClr val="tx1"/>
                </a:solidFill>
                <a:hlinkClick r:id="rId5">
                  <a:extLst>
                    <a:ext uri="{A12FA001-AC4F-418D-AE19-62706E023703}">
                      <ahyp:hlinkClr xmlns="" xmlns:ahyp="http://schemas.microsoft.com/office/drawing/2018/hyperlinkcolor" val="tx"/>
                    </a:ext>
                  </a:extLst>
                </a:hlinkClick>
              </a:rPr>
              <a:t>https://plazza.orange.com/groups/direction-intervention/projects/covid19</a:t>
            </a:r>
            <a:endParaRPr lang="fr-FR" sz="1100" dirty="0">
              <a:solidFill>
                <a:schemeClr val="tx1"/>
              </a:solidFill>
              <a:hlinkClick r:id="rId4">
                <a:extLst>
                  <a:ext uri="{A12FA001-AC4F-418D-AE19-62706E023703}">
                    <ahyp:hlinkClr xmlns="" xmlns:ahyp="http://schemas.microsoft.com/office/drawing/2018/hyperlinkcolor" val="tx"/>
                  </a:ext>
                </a:extLst>
              </a:hlinkClick>
            </a:endParaRPr>
          </a:p>
          <a:p>
            <a:pPr lvl="2" indent="0">
              <a:spcBef>
                <a:spcPts val="1000"/>
              </a:spcBef>
              <a:buNone/>
            </a:pPr>
            <a:endParaRPr lang="fr-FR" dirty="0">
              <a:solidFill>
                <a:schemeClr val="bg2"/>
              </a:solidFill>
              <a:latin typeface="Helvetica 55 Roman" panose="020B0604020202020204" pitchFamily="34" charset="0"/>
              <a:ea typeface="Calibri" panose="020F0502020204030204" pitchFamily="34" charset="0"/>
              <a:cs typeface="Calibri" panose="020F0502020204030204" pitchFamily="34" charset="0"/>
            </a:endParaRPr>
          </a:p>
        </p:txBody>
      </p:sp>
      <p:sp>
        <p:nvSpPr>
          <p:cNvPr id="5" name="Titre 4"/>
          <p:cNvSpPr>
            <a:spLocks noGrp="1"/>
          </p:cNvSpPr>
          <p:nvPr>
            <p:ph type="title"/>
          </p:nvPr>
        </p:nvSpPr>
        <p:spPr>
          <a:xfrm>
            <a:off x="187865" y="89087"/>
            <a:ext cx="8515350" cy="538448"/>
          </a:xfrm>
        </p:spPr>
        <p:txBody>
          <a:bodyPr/>
          <a:lstStyle/>
          <a:p>
            <a:r>
              <a:rPr lang="fr-FR" dirty="0"/>
              <a:t>Les documents de référence applicables pour les consignes sanitaires et le « </a:t>
            </a:r>
            <a:r>
              <a:rPr lang="fr-FR" dirty="0" err="1"/>
              <a:t>pass</a:t>
            </a:r>
            <a:r>
              <a:rPr lang="fr-FR" dirty="0"/>
              <a:t> sanitaire »</a:t>
            </a:r>
          </a:p>
        </p:txBody>
      </p:sp>
      <p:sp>
        <p:nvSpPr>
          <p:cNvPr id="9" name="Rectangle 8"/>
          <p:cNvSpPr/>
          <p:nvPr/>
        </p:nvSpPr>
        <p:spPr>
          <a:xfrm>
            <a:off x="214927" y="627535"/>
            <a:ext cx="8660058" cy="4426878"/>
          </a:xfrm>
          <a:prstGeom prst="rect">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100" dirty="0">
              <a:solidFill>
                <a:schemeClr val="tx1"/>
              </a:solidFill>
            </a:endParaRPr>
          </a:p>
        </p:txBody>
      </p:sp>
    </p:spTree>
    <p:extLst>
      <p:ext uri="{BB962C8B-B14F-4D97-AF65-F5344CB8AC3E}">
        <p14:creationId xmlns:p14="http://schemas.microsoft.com/office/powerpoint/2010/main" val="37278059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9144000" cy="51435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12788" fontAlgn="base">
              <a:spcBef>
                <a:spcPct val="0"/>
              </a:spcBef>
              <a:spcAft>
                <a:spcPct val="0"/>
              </a:spcAft>
            </a:pPr>
            <a:endParaRPr lang="fr-FR" sz="1400">
              <a:solidFill>
                <a:srgbClr val="FFFFFF"/>
              </a:solidFill>
            </a:endParaRPr>
          </a:p>
        </p:txBody>
      </p:sp>
      <p:sp>
        <p:nvSpPr>
          <p:cNvPr id="3" name="ZoneTexte 2"/>
          <p:cNvSpPr txBox="1"/>
          <p:nvPr/>
        </p:nvSpPr>
        <p:spPr>
          <a:xfrm>
            <a:off x="1043608" y="1059582"/>
            <a:ext cx="3024336" cy="2520280"/>
          </a:xfrm>
          <a:prstGeom prst="rect">
            <a:avLst/>
          </a:prstGeom>
          <a:noFill/>
        </p:spPr>
        <p:txBody>
          <a:bodyPr wrap="square" lIns="0" tIns="0" rIns="0" bIns="0" rtlCol="0" anchor="ctr">
            <a:noAutofit/>
          </a:bodyPr>
          <a:lstStyle/>
          <a:p>
            <a:pPr algn="ctr" defTabSz="712788" fontAlgn="base">
              <a:spcBef>
                <a:spcPct val="0"/>
              </a:spcBef>
              <a:spcAft>
                <a:spcPct val="0"/>
              </a:spcAft>
            </a:pPr>
            <a:r>
              <a:rPr lang="fr-FR" sz="16600" dirty="0">
                <a:solidFill>
                  <a:srgbClr val="FFFFFF"/>
                </a:solidFill>
                <a:ea typeface="ＭＳ Ｐゴシック" pitchFamily="34" charset="-128"/>
              </a:rPr>
              <a:t># 3</a:t>
            </a:r>
          </a:p>
        </p:txBody>
      </p:sp>
      <p:sp>
        <p:nvSpPr>
          <p:cNvPr id="2" name="Title 1"/>
          <p:cNvSpPr>
            <a:spLocks noGrp="1"/>
          </p:cNvSpPr>
          <p:nvPr>
            <p:ph type="title"/>
          </p:nvPr>
        </p:nvSpPr>
        <p:spPr>
          <a:xfrm>
            <a:off x="3923928" y="1789845"/>
            <a:ext cx="4527503" cy="1563810"/>
          </a:xfrm>
        </p:spPr>
        <p:txBody>
          <a:bodyPr/>
          <a:lstStyle/>
          <a:p>
            <a:pPr algn="ctr"/>
            <a:r>
              <a:rPr lang="fr-FR" sz="4000" dirty="0">
                <a:solidFill>
                  <a:schemeClr val="bg1"/>
                </a:solidFill>
              </a:rPr>
              <a:t>Annexes</a:t>
            </a:r>
          </a:p>
        </p:txBody>
      </p:sp>
    </p:spTree>
    <p:extLst>
      <p:ext uri="{BB962C8B-B14F-4D97-AF65-F5344CB8AC3E}">
        <p14:creationId xmlns:p14="http://schemas.microsoft.com/office/powerpoint/2010/main" val="24230032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4325" y="742161"/>
            <a:ext cx="8515350" cy="4320480"/>
          </a:xfrm>
        </p:spPr>
        <p:txBody>
          <a:bodyPr/>
          <a:lstStyle/>
          <a:p>
            <a:r>
              <a:rPr lang="fr-FR" dirty="0">
                <a:solidFill>
                  <a:schemeClr val="tx1"/>
                </a:solidFill>
              </a:rPr>
              <a:t>« Les dispositions légales obligent à présenter un « </a:t>
            </a:r>
            <a:r>
              <a:rPr lang="fr-FR" dirty="0" err="1">
                <a:solidFill>
                  <a:schemeClr val="tx1"/>
                </a:solidFill>
              </a:rPr>
              <a:t>pass</a:t>
            </a:r>
            <a:r>
              <a:rPr lang="fr-FR" dirty="0">
                <a:solidFill>
                  <a:schemeClr val="tx1"/>
                </a:solidFill>
              </a:rPr>
              <a:t> sanitaire » valide pour intervenir sur certains sites clients à compter du 30/08.</a:t>
            </a:r>
          </a:p>
          <a:p>
            <a:r>
              <a:rPr lang="fr-FR" dirty="0">
                <a:solidFill>
                  <a:schemeClr val="tx1"/>
                </a:solidFill>
              </a:rPr>
              <a:t>A date, ne sont concernées que certaines interventions sur le domaine E/PRO/PME. Un changement pourra intervenir en fonction des évolutions législatives.</a:t>
            </a:r>
          </a:p>
          <a:p>
            <a:r>
              <a:rPr lang="fr-FR" dirty="0">
                <a:solidFill>
                  <a:schemeClr val="tx1"/>
                </a:solidFill>
              </a:rPr>
              <a:t>Si le client a communiqué auprès du service client la nécessité de présenter le « </a:t>
            </a:r>
            <a:r>
              <a:rPr lang="fr-FR" dirty="0" err="1">
                <a:solidFill>
                  <a:schemeClr val="tx1"/>
                </a:solidFill>
              </a:rPr>
              <a:t>pass</a:t>
            </a:r>
            <a:r>
              <a:rPr lang="fr-FR" dirty="0">
                <a:solidFill>
                  <a:schemeClr val="tx1"/>
                </a:solidFill>
              </a:rPr>
              <a:t> sanitaire » ou si le service client a identifié cette nécessité, cette information sera visible dans l’OT dans la partie « Commentaires d’accès » et dans le bloc-notes.</a:t>
            </a:r>
          </a:p>
          <a:p>
            <a:r>
              <a:rPr lang="fr-FR" dirty="0">
                <a:solidFill>
                  <a:schemeClr val="tx1"/>
                </a:solidFill>
              </a:rPr>
              <a:t>Lorsque vous recevrez l’OT, si vous constatez que vous n’êtes pas en mesure d’intervenir, je vous remercie de m’en informer rapidement afin que je puisse réaffecter l’OT, avec le pilotage, à un technicien disponible et qui sera en mesure d’intervenir.</a:t>
            </a:r>
          </a:p>
          <a:p>
            <a:r>
              <a:rPr lang="fr-FR" dirty="0">
                <a:solidFill>
                  <a:schemeClr val="tx1"/>
                </a:solidFill>
              </a:rPr>
              <a:t>Comme vous le savez, nous sommes souvent soumis à des délais d’intervention contraints. Pour le bon déroulement de l’activité, je vous invite à vous manifester pour m’indiquer que vous êtes volontaire pour intervenir dans des lieux soumis à l’obligation de présentation du « </a:t>
            </a:r>
            <a:r>
              <a:rPr lang="fr-FR" dirty="0" err="1">
                <a:solidFill>
                  <a:schemeClr val="tx1"/>
                </a:solidFill>
              </a:rPr>
              <a:t>pass</a:t>
            </a:r>
            <a:r>
              <a:rPr lang="fr-FR" dirty="0">
                <a:solidFill>
                  <a:schemeClr val="tx1"/>
                </a:solidFill>
              </a:rPr>
              <a:t> sanitaire » (ce qui implique que vous disposez d’un </a:t>
            </a:r>
            <a:r>
              <a:rPr lang="fr-FR" dirty="0" err="1">
                <a:solidFill>
                  <a:schemeClr val="tx1"/>
                </a:solidFill>
              </a:rPr>
              <a:t>pass</a:t>
            </a:r>
            <a:r>
              <a:rPr lang="fr-FR" dirty="0">
                <a:solidFill>
                  <a:schemeClr val="tx1"/>
                </a:solidFill>
              </a:rPr>
              <a:t> sanitaire valide), ou me faire part de toute difficulté.</a:t>
            </a:r>
          </a:p>
          <a:p>
            <a:r>
              <a:rPr lang="fr-FR" dirty="0">
                <a:solidFill>
                  <a:schemeClr val="tx1"/>
                </a:solidFill>
              </a:rPr>
              <a:t>Je vous propose de m’informer individuellement après la réunion»</a:t>
            </a:r>
          </a:p>
          <a:p>
            <a:r>
              <a:rPr lang="fr-FR" dirty="0">
                <a:solidFill>
                  <a:schemeClr val="tx1"/>
                </a:solidFill>
              </a:rPr>
              <a:t> </a:t>
            </a:r>
          </a:p>
          <a:p>
            <a:endParaRPr lang="fr-FR" dirty="0"/>
          </a:p>
        </p:txBody>
      </p:sp>
      <p:sp>
        <p:nvSpPr>
          <p:cNvPr id="4" name="Titre 1">
            <a:extLst>
              <a:ext uri="{FF2B5EF4-FFF2-40B4-BE49-F238E27FC236}">
                <a16:creationId xmlns="" xmlns:a16="http://schemas.microsoft.com/office/drawing/2014/main" id="{F8731003-708C-41D9-B684-A824B5FD1274}"/>
              </a:ext>
            </a:extLst>
          </p:cNvPr>
          <p:cNvSpPr>
            <a:spLocks noGrp="1"/>
          </p:cNvSpPr>
          <p:nvPr>
            <p:ph type="title"/>
          </p:nvPr>
        </p:nvSpPr>
        <p:spPr>
          <a:xfrm>
            <a:off x="179512" y="123478"/>
            <a:ext cx="8515350" cy="288032"/>
          </a:xfrm>
        </p:spPr>
        <p:txBody>
          <a:bodyPr/>
          <a:lstStyle/>
          <a:p>
            <a:r>
              <a:rPr lang="fr-FR" dirty="0"/>
              <a:t>Posture manager « recensement des volontaires »</a:t>
            </a:r>
          </a:p>
        </p:txBody>
      </p:sp>
    </p:spTree>
    <p:extLst>
      <p:ext uri="{BB962C8B-B14F-4D97-AF65-F5344CB8AC3E}">
        <p14:creationId xmlns:p14="http://schemas.microsoft.com/office/powerpoint/2010/main" val="22252829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14325" y="627534"/>
            <a:ext cx="8515350" cy="3365500"/>
          </a:xfrm>
        </p:spPr>
        <p:txBody>
          <a:bodyPr/>
          <a:lstStyle/>
          <a:p>
            <a:r>
              <a:rPr lang="fr-FR" sz="1200" dirty="0">
                <a:solidFill>
                  <a:schemeClr val="tx1"/>
                </a:solidFill>
                <a:latin typeface="Helvetica 55 Roman" panose="020B0604020202020204" pitchFamily="34" charset="0"/>
              </a:rPr>
              <a:t>La loi du 5 août 2021 relative à la gestion de la crise sanitaire prévoit que le </a:t>
            </a:r>
            <a:r>
              <a:rPr lang="fr-FR" sz="1200" dirty="0" err="1">
                <a:solidFill>
                  <a:schemeClr val="tx1"/>
                </a:solidFill>
                <a:latin typeface="Helvetica 55 Roman" panose="020B0604020202020204" pitchFamily="34" charset="0"/>
              </a:rPr>
              <a:t>pass</a:t>
            </a:r>
            <a:r>
              <a:rPr lang="fr-FR" sz="1200" dirty="0">
                <a:solidFill>
                  <a:schemeClr val="tx1"/>
                </a:solidFill>
                <a:latin typeface="Helvetica 55 Roman" panose="020B0604020202020204" pitchFamily="34" charset="0"/>
              </a:rPr>
              <a:t> sanitaire doit être présenté pour les interventions réalisées au sein de certaines catégories d’établissements, comme les restaurants, les services et établissements de santé ou, sur décision du préfet, les grands magasins et centres commerciaux de plus de 20 000 mètres carrés. </a:t>
            </a:r>
          </a:p>
          <a:p>
            <a:r>
              <a:rPr lang="fr-FR" sz="1200" dirty="0">
                <a:solidFill>
                  <a:schemeClr val="tx1"/>
                </a:solidFill>
                <a:latin typeface="Helvetica 55 Roman" panose="020B0604020202020204" pitchFamily="34" charset="0"/>
              </a:rPr>
              <a:t>Afin de faciliter le déroulement de l’activité dans ces établissements soumis à présentation du </a:t>
            </a:r>
            <a:r>
              <a:rPr lang="fr-FR" sz="1200" dirty="0" err="1">
                <a:solidFill>
                  <a:schemeClr val="tx1"/>
                </a:solidFill>
                <a:latin typeface="Helvetica 55 Roman" panose="020B0604020202020204" pitchFamily="34" charset="0"/>
              </a:rPr>
              <a:t>pass</a:t>
            </a:r>
            <a:r>
              <a:rPr lang="fr-FR" sz="1200" dirty="0">
                <a:solidFill>
                  <a:schemeClr val="tx1"/>
                </a:solidFill>
                <a:latin typeface="Helvetica 55 Roman" panose="020B0604020202020204" pitchFamily="34" charset="0"/>
              </a:rPr>
              <a:t> sanitaire Orange propose aux salariés de se manifester sur la base du volontariat auprès de leur manager. Ceci implique évidemment que le salarié soit en mesure de présenter un </a:t>
            </a:r>
            <a:r>
              <a:rPr lang="fr-FR" sz="1200" dirty="0" err="1">
                <a:solidFill>
                  <a:schemeClr val="tx1"/>
                </a:solidFill>
                <a:latin typeface="Helvetica 55 Roman" panose="020B0604020202020204" pitchFamily="34" charset="0"/>
              </a:rPr>
              <a:t>pass</a:t>
            </a:r>
            <a:r>
              <a:rPr lang="fr-FR" sz="1200" dirty="0">
                <a:solidFill>
                  <a:schemeClr val="tx1"/>
                </a:solidFill>
                <a:latin typeface="Helvetica 55 Roman" panose="020B0604020202020204" pitchFamily="34" charset="0"/>
              </a:rPr>
              <a:t> sanitaire valide lors des interventions réalisées dans le cadre de leur activité.</a:t>
            </a:r>
          </a:p>
          <a:p>
            <a:r>
              <a:rPr lang="fr-FR" sz="1200" dirty="0">
                <a:solidFill>
                  <a:schemeClr val="tx1"/>
                </a:solidFill>
                <a:latin typeface="Helvetica 55 Roman" panose="020B0604020202020204" pitchFamily="34" charset="0"/>
              </a:rPr>
              <a:t>Cette information sera destinée à la ligne managériale de l’intervenant et utilisée à des fins d’organisation des interventions au sein des établissements soumis à présentation du </a:t>
            </a:r>
            <a:r>
              <a:rPr lang="fr-FR" sz="1200" dirty="0" err="1">
                <a:solidFill>
                  <a:schemeClr val="tx1"/>
                </a:solidFill>
                <a:latin typeface="Helvetica 55 Roman" panose="020B0604020202020204" pitchFamily="34" charset="0"/>
              </a:rPr>
              <a:t>pass</a:t>
            </a:r>
            <a:r>
              <a:rPr lang="fr-FR" sz="1200" dirty="0">
                <a:solidFill>
                  <a:schemeClr val="tx1"/>
                </a:solidFill>
                <a:latin typeface="Helvetica 55 Roman" panose="020B0604020202020204" pitchFamily="34" charset="0"/>
              </a:rPr>
              <a:t> sanitaire. </a:t>
            </a:r>
          </a:p>
          <a:p>
            <a:r>
              <a:rPr lang="fr-FR" sz="1200" dirty="0">
                <a:solidFill>
                  <a:schemeClr val="tx1"/>
                </a:solidFill>
                <a:latin typeface="Helvetica 55 Roman" panose="020B0604020202020204" pitchFamily="34" charset="0"/>
              </a:rPr>
              <a:t>Le traitement est réalisé par Orange sur la base de l’intérêt légitime pour la durée d’application de la règlementation relative au </a:t>
            </a:r>
            <a:r>
              <a:rPr lang="fr-FR" sz="1200" dirty="0" err="1">
                <a:solidFill>
                  <a:schemeClr val="tx1"/>
                </a:solidFill>
                <a:latin typeface="Helvetica 55 Roman" panose="020B0604020202020204" pitchFamily="34" charset="0"/>
              </a:rPr>
              <a:t>Pass</a:t>
            </a:r>
            <a:r>
              <a:rPr lang="fr-FR" sz="1200" dirty="0">
                <a:solidFill>
                  <a:schemeClr val="tx1"/>
                </a:solidFill>
                <a:latin typeface="Helvetica 55 Roman" panose="020B0604020202020204" pitchFamily="34" charset="0"/>
              </a:rPr>
              <a:t> sanitaire (actuellement jusqu’au 15 novembre 2021). </a:t>
            </a:r>
          </a:p>
          <a:p>
            <a:r>
              <a:rPr lang="fr-FR" sz="1200" dirty="0">
                <a:solidFill>
                  <a:schemeClr val="tx1"/>
                </a:solidFill>
                <a:latin typeface="Helvetica 55 Roman" panose="020B0604020202020204" pitchFamily="34" charset="0"/>
              </a:rPr>
              <a:t>Conformément à la règlementation applicable, la salarié dispose des droits suivants sur ses données : droit d’accès, droit de rectification, droit d’opposition, droit à l’effacement et droit à la limitation du traitement. </a:t>
            </a:r>
          </a:p>
          <a:p>
            <a:r>
              <a:rPr lang="fr-FR" sz="1200" dirty="0">
                <a:solidFill>
                  <a:schemeClr val="tx1"/>
                </a:solidFill>
                <a:latin typeface="Helvetica 55 Roman" panose="020B0604020202020204" pitchFamily="34" charset="0"/>
              </a:rPr>
              <a:t>Pour toute question liée à ce traitement ou pour exercer ses droits, le salarié peut se rapprocher en premier lieu de son manager.</a:t>
            </a:r>
          </a:p>
          <a:p>
            <a:r>
              <a:rPr lang="fr-FR" sz="1200" dirty="0">
                <a:solidFill>
                  <a:schemeClr val="tx1"/>
                </a:solidFill>
                <a:latin typeface="Helvetica 55 Roman" panose="020B0604020202020204" pitchFamily="34" charset="0"/>
              </a:rPr>
              <a:t>Orange a désigné un délégué à la protection des données joignable sur l’adresse : dpo.internegroupe@orange.com </a:t>
            </a:r>
          </a:p>
          <a:p>
            <a:r>
              <a:rPr lang="fr-FR" sz="1200" dirty="0">
                <a:solidFill>
                  <a:schemeClr val="tx1"/>
                </a:solidFill>
                <a:latin typeface="Helvetica 55 Roman" panose="020B0604020202020204" pitchFamily="34" charset="0"/>
              </a:rPr>
              <a:t>Si vous n’êtes pas satisfaits des réponses apportées à vos demandes vous avez la possibilité de saisir d’un recours la Commission Nationale Informatique et Liberté.</a:t>
            </a:r>
          </a:p>
          <a:p>
            <a:endParaRPr lang="fr-FR" dirty="0"/>
          </a:p>
        </p:txBody>
      </p:sp>
      <p:sp>
        <p:nvSpPr>
          <p:cNvPr id="3" name="Titre 2"/>
          <p:cNvSpPr>
            <a:spLocks noGrp="1"/>
          </p:cNvSpPr>
          <p:nvPr>
            <p:ph type="title"/>
          </p:nvPr>
        </p:nvSpPr>
        <p:spPr>
          <a:xfrm>
            <a:off x="314325" y="123478"/>
            <a:ext cx="8515350" cy="288032"/>
          </a:xfrm>
        </p:spPr>
        <p:txBody>
          <a:bodyPr/>
          <a:lstStyle/>
          <a:p>
            <a:r>
              <a:rPr lang="fr-FR" dirty="0"/>
              <a:t>Information Protection des données personnelles </a:t>
            </a:r>
          </a:p>
        </p:txBody>
      </p:sp>
    </p:spTree>
    <p:extLst>
      <p:ext uri="{BB962C8B-B14F-4D97-AF65-F5344CB8AC3E}">
        <p14:creationId xmlns:p14="http://schemas.microsoft.com/office/powerpoint/2010/main" val="33201325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 xmlns:a16="http://schemas.microsoft.com/office/drawing/2014/main" id="{140D3FED-66BB-469D-A89F-B26B437534DC}"/>
              </a:ext>
            </a:extLst>
          </p:cNvPr>
          <p:cNvSpPr>
            <a:spLocks noGrp="1"/>
          </p:cNvSpPr>
          <p:nvPr>
            <p:ph idx="1"/>
          </p:nvPr>
        </p:nvSpPr>
        <p:spPr>
          <a:xfrm>
            <a:off x="314325" y="889000"/>
            <a:ext cx="8515350" cy="3365500"/>
          </a:xfrm>
        </p:spPr>
        <p:txBody>
          <a:bodyPr/>
          <a:lstStyle/>
          <a:p>
            <a:r>
              <a:rPr lang="fr-FR" dirty="0"/>
              <a:t>Source: https://www.gouvernement.fr/ou-le-pass-sanitaire-est-il-obligatoire</a:t>
            </a:r>
          </a:p>
        </p:txBody>
      </p:sp>
      <p:sp>
        <p:nvSpPr>
          <p:cNvPr id="2" name="Title 1"/>
          <p:cNvSpPr>
            <a:spLocks noGrp="1"/>
          </p:cNvSpPr>
          <p:nvPr>
            <p:ph type="title"/>
          </p:nvPr>
        </p:nvSpPr>
        <p:spPr/>
        <p:txBody>
          <a:bodyPr/>
          <a:lstStyle/>
          <a:p>
            <a:r>
              <a:rPr lang="fr-FR" dirty="0"/>
              <a:t>A compter du 30/08 </a:t>
            </a:r>
            <a:br>
              <a:rPr lang="fr-FR" dirty="0"/>
            </a:br>
            <a:r>
              <a:rPr lang="fr-FR" dirty="0"/>
              <a:t>Les lieux avec « </a:t>
            </a:r>
            <a:r>
              <a:rPr lang="fr-FR" dirty="0" err="1"/>
              <a:t>pass</a:t>
            </a:r>
            <a:r>
              <a:rPr lang="fr-FR" dirty="0"/>
              <a:t> sanitaire »  nécessaire (1/3)</a:t>
            </a:r>
          </a:p>
        </p:txBody>
      </p:sp>
      <p:sp>
        <p:nvSpPr>
          <p:cNvPr id="12" name="ZoneTexte 11"/>
          <p:cNvSpPr txBox="1"/>
          <p:nvPr/>
        </p:nvSpPr>
        <p:spPr>
          <a:xfrm>
            <a:off x="467544" y="1347614"/>
            <a:ext cx="7992888" cy="3384376"/>
          </a:xfrm>
          <a:prstGeom prst="rect">
            <a:avLst/>
          </a:prstGeom>
        </p:spPr>
        <p:txBody>
          <a:bodyPr wrap="square" lIns="0" tIns="0" rIns="0" bIns="0" rtlCol="0">
            <a:spAutoFit/>
          </a:bodyPr>
          <a:lstStyle/>
          <a:p>
            <a:endParaRPr lang="fr-FR" sz="1400" dirty="0" err="1"/>
          </a:p>
        </p:txBody>
      </p:sp>
      <p:sp>
        <p:nvSpPr>
          <p:cNvPr id="13" name="ZoneTexte 12"/>
          <p:cNvSpPr txBox="1"/>
          <p:nvPr/>
        </p:nvSpPr>
        <p:spPr>
          <a:xfrm>
            <a:off x="1043608" y="4948014"/>
            <a:ext cx="7200800" cy="3096344"/>
          </a:xfrm>
          <a:prstGeom prst="rect">
            <a:avLst/>
          </a:prstGeom>
        </p:spPr>
        <p:txBody>
          <a:bodyPr wrap="square" lIns="0" tIns="0" rIns="0" bIns="0" rtlCol="0">
            <a:spAutoFit/>
          </a:bodyPr>
          <a:lstStyle/>
          <a:p>
            <a:endParaRPr lang="fr-FR" sz="1400" dirty="0" err="1"/>
          </a:p>
        </p:txBody>
      </p:sp>
      <p:pic>
        <p:nvPicPr>
          <p:cNvPr id="23" name="Image 22"/>
          <p:cNvPicPr>
            <a:picLocks noChangeAspect="1"/>
          </p:cNvPicPr>
          <p:nvPr/>
        </p:nvPicPr>
        <p:blipFill>
          <a:blip r:embed="rId2"/>
          <a:stretch>
            <a:fillRect/>
          </a:stretch>
        </p:blipFill>
        <p:spPr>
          <a:xfrm>
            <a:off x="266373" y="1151121"/>
            <a:ext cx="8244408" cy="3461393"/>
          </a:xfrm>
          <a:prstGeom prst="rect">
            <a:avLst/>
          </a:prstGeom>
        </p:spPr>
      </p:pic>
    </p:spTree>
    <p:extLst>
      <p:ext uri="{BB962C8B-B14F-4D97-AF65-F5344CB8AC3E}">
        <p14:creationId xmlns:p14="http://schemas.microsoft.com/office/powerpoint/2010/main" val="6174532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4325" y="124076"/>
            <a:ext cx="8515350" cy="618274"/>
          </a:xfrm>
        </p:spPr>
        <p:txBody>
          <a:bodyPr/>
          <a:lstStyle/>
          <a:p>
            <a:r>
              <a:rPr lang="fr-FR" dirty="0"/>
              <a:t>A compter du 30/08 </a:t>
            </a:r>
            <a:br>
              <a:rPr lang="fr-FR" dirty="0"/>
            </a:br>
            <a:r>
              <a:rPr lang="fr-FR" dirty="0"/>
              <a:t>Les lieux avec « </a:t>
            </a:r>
            <a:r>
              <a:rPr lang="fr-FR" dirty="0" err="1"/>
              <a:t>pass</a:t>
            </a:r>
            <a:r>
              <a:rPr lang="fr-FR" dirty="0"/>
              <a:t> sanitaire »  nécessaire (2/3)</a:t>
            </a:r>
          </a:p>
        </p:txBody>
      </p:sp>
      <p:sp>
        <p:nvSpPr>
          <p:cNvPr id="12" name="ZoneTexte 11"/>
          <p:cNvSpPr txBox="1"/>
          <p:nvPr/>
        </p:nvSpPr>
        <p:spPr>
          <a:xfrm>
            <a:off x="467544" y="1347614"/>
            <a:ext cx="7992888" cy="3384376"/>
          </a:xfrm>
          <a:prstGeom prst="rect">
            <a:avLst/>
          </a:prstGeom>
        </p:spPr>
        <p:txBody>
          <a:bodyPr wrap="square" lIns="0" tIns="0" rIns="0" bIns="0" rtlCol="0">
            <a:spAutoFit/>
          </a:bodyPr>
          <a:lstStyle/>
          <a:p>
            <a:endParaRPr lang="fr-FR" sz="1400" dirty="0" err="1"/>
          </a:p>
        </p:txBody>
      </p:sp>
      <p:sp>
        <p:nvSpPr>
          <p:cNvPr id="13" name="ZoneTexte 12"/>
          <p:cNvSpPr txBox="1"/>
          <p:nvPr/>
        </p:nvSpPr>
        <p:spPr>
          <a:xfrm>
            <a:off x="1043608" y="4948014"/>
            <a:ext cx="7200800" cy="3096344"/>
          </a:xfrm>
          <a:prstGeom prst="rect">
            <a:avLst/>
          </a:prstGeom>
        </p:spPr>
        <p:txBody>
          <a:bodyPr wrap="square" lIns="0" tIns="0" rIns="0" bIns="0" rtlCol="0">
            <a:spAutoFit/>
          </a:bodyPr>
          <a:lstStyle/>
          <a:p>
            <a:endParaRPr lang="fr-FR" sz="1400" dirty="0" err="1"/>
          </a:p>
        </p:txBody>
      </p:sp>
      <p:sp>
        <p:nvSpPr>
          <p:cNvPr id="16" name="ZoneTexte 15"/>
          <p:cNvSpPr txBox="1"/>
          <p:nvPr/>
        </p:nvSpPr>
        <p:spPr>
          <a:xfrm>
            <a:off x="446976" y="878969"/>
            <a:ext cx="8517511" cy="3716402"/>
          </a:xfrm>
          <a:prstGeom prst="rect">
            <a:avLst/>
          </a:prstGeom>
        </p:spPr>
        <p:txBody>
          <a:bodyPr wrap="square" lIns="0" tIns="0" rIns="0" bIns="0" rtlCol="0">
            <a:spAutoFit/>
          </a:bodyPr>
          <a:lstStyle/>
          <a:p>
            <a:r>
              <a:rPr lang="fr-FR" sz="1050" u="sng" dirty="0"/>
              <a:t>Lieux d’activités et de loisirs</a:t>
            </a:r>
          </a:p>
          <a:p>
            <a:r>
              <a:rPr lang="fr-FR" sz="1050" dirty="0"/>
              <a:t>• salles d’auditions, de conférences, de projection, de réunions ;</a:t>
            </a:r>
          </a:p>
          <a:p>
            <a:r>
              <a:rPr lang="fr-FR" sz="1050" dirty="0"/>
              <a:t>• salles de concert et de spectacle ;</a:t>
            </a:r>
          </a:p>
          <a:p>
            <a:r>
              <a:rPr lang="fr-FR" sz="1050" dirty="0"/>
              <a:t>• cinémas ;</a:t>
            </a:r>
          </a:p>
          <a:p>
            <a:r>
              <a:rPr lang="fr-FR" sz="1050" dirty="0"/>
              <a:t>• musées et salles d’exposition temporaire ;</a:t>
            </a:r>
          </a:p>
          <a:p>
            <a:r>
              <a:rPr lang="fr-FR" sz="1050" dirty="0"/>
              <a:t>• festivals ;</a:t>
            </a:r>
          </a:p>
          <a:p>
            <a:r>
              <a:rPr lang="fr-FR" sz="1050" dirty="0"/>
              <a:t>• événements sportifs (manifestations sportives amateurs en plein air) ;</a:t>
            </a:r>
          </a:p>
          <a:p>
            <a:r>
              <a:rPr lang="fr-FR" sz="1050" dirty="0"/>
              <a:t>• établissements sportifs clos et couverts ;</a:t>
            </a:r>
          </a:p>
          <a:p>
            <a:r>
              <a:rPr lang="fr-FR" sz="1050" dirty="0"/>
              <a:t>• établissements de plein air ;</a:t>
            </a:r>
          </a:p>
          <a:p>
            <a:r>
              <a:rPr lang="fr-FR" sz="1050" dirty="0"/>
              <a:t>• conservatoires, lorsqu’ils accueillent des spectateurs, et autres lieux d’enseignement artistique  à l’exception des pratiquants professionnels et personnes engagées dans des formations professionnalisantes ;</a:t>
            </a:r>
          </a:p>
          <a:p>
            <a:r>
              <a:rPr lang="fr-FR" sz="1050" dirty="0"/>
              <a:t>• salles de jeux, escape-</a:t>
            </a:r>
            <a:r>
              <a:rPr lang="fr-FR" sz="1050" dirty="0" err="1"/>
              <a:t>game</a:t>
            </a:r>
            <a:r>
              <a:rPr lang="fr-FR" sz="1050" dirty="0"/>
              <a:t>, casinos ;</a:t>
            </a:r>
          </a:p>
          <a:p>
            <a:r>
              <a:rPr lang="fr-FR" sz="1050" dirty="0"/>
              <a:t>• parcs zoologiques, parcs d’attractions et cirques ;</a:t>
            </a:r>
          </a:p>
          <a:p>
            <a:r>
              <a:rPr lang="fr-FR" sz="1050" dirty="0"/>
              <a:t>• chapiteaux, tentes et structures ;</a:t>
            </a:r>
          </a:p>
          <a:p>
            <a:r>
              <a:rPr lang="fr-FR" sz="1050" dirty="0"/>
              <a:t>• foires et salons ;</a:t>
            </a:r>
          </a:p>
          <a:p>
            <a:r>
              <a:rPr lang="fr-FR" sz="1050" dirty="0"/>
              <a:t>• séminaires professionnels de plus de 50 personnes, lorsqu’ils ont lieu dans un site extérieur à  l’entreprise ;</a:t>
            </a:r>
          </a:p>
          <a:p>
            <a:r>
              <a:rPr lang="fr-FR" sz="1050" dirty="0"/>
              <a:t>• bibliothèques (sauf celles universitaires et spécialisées type Bibliothèque nationale de France) ;</a:t>
            </a:r>
          </a:p>
          <a:p>
            <a:r>
              <a:rPr lang="fr-FR" sz="1050" dirty="0"/>
              <a:t>• manifestations culturelles organisées dans les établissements d’enseignement supérieur ;</a:t>
            </a:r>
          </a:p>
          <a:p>
            <a:r>
              <a:rPr lang="fr-FR" sz="1050" dirty="0"/>
              <a:t>• fêtes foraines comptant plus de 30 stands ou attractions ;</a:t>
            </a:r>
          </a:p>
          <a:p>
            <a:r>
              <a:rPr lang="fr-FR" sz="1050" dirty="0"/>
              <a:t>• navires et bateaux de croisière avec restauration ou hébergement ;</a:t>
            </a:r>
          </a:p>
          <a:p>
            <a:r>
              <a:rPr lang="fr-FR" sz="1050" dirty="0"/>
              <a:t>• tout événement culturel, sportif, ludique ou festif, organisé dans l’espace public ou dans un lieu  ouvert au public susceptible de donner lieu à un contrôle de l’accès des personnes</a:t>
            </a:r>
          </a:p>
          <a:p>
            <a:endParaRPr lang="fr-FR" sz="1050" dirty="0"/>
          </a:p>
        </p:txBody>
      </p:sp>
      <p:sp>
        <p:nvSpPr>
          <p:cNvPr id="6" name="Espace réservé du contenu 2">
            <a:extLst>
              <a:ext uri="{FF2B5EF4-FFF2-40B4-BE49-F238E27FC236}">
                <a16:creationId xmlns="" xmlns:a16="http://schemas.microsoft.com/office/drawing/2014/main" id="{C8D6C9A9-04BC-486D-893F-326C9164B167}"/>
              </a:ext>
            </a:extLst>
          </p:cNvPr>
          <p:cNvSpPr>
            <a:spLocks noGrp="1"/>
          </p:cNvSpPr>
          <p:nvPr>
            <p:ph idx="1"/>
          </p:nvPr>
        </p:nvSpPr>
        <p:spPr>
          <a:xfrm>
            <a:off x="293361" y="697852"/>
            <a:ext cx="8515350" cy="3365500"/>
          </a:xfrm>
        </p:spPr>
        <p:txBody>
          <a:bodyPr/>
          <a:lstStyle/>
          <a:p>
            <a:r>
              <a:rPr lang="fr-FR" dirty="0"/>
              <a:t>Source: https://www.gouvernement.fr/ou-le-pass-sanitaire-est-il-obligatoire</a:t>
            </a:r>
          </a:p>
        </p:txBody>
      </p:sp>
    </p:spTree>
    <p:extLst>
      <p:ext uri="{BB962C8B-B14F-4D97-AF65-F5344CB8AC3E}">
        <p14:creationId xmlns:p14="http://schemas.microsoft.com/office/powerpoint/2010/main" val="29444513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 y="1968"/>
            <a:ext cx="9144000" cy="472197"/>
          </a:xfr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vert="horz" wrap="square" lIns="0" tIns="0" rIns="0" bIns="0" numCol="1" rtlCol="0" anchor="ctr" anchorCtr="0" compatLnSpc="1">
            <a:prstTxWarp prst="textNoShape">
              <a:avLst/>
            </a:prstTxWarp>
          </a:bodyPr>
          <a:lstStyle/>
          <a:p>
            <a:pPr defTabSz="712707" fontAlgn="base">
              <a:tabLst>
                <a:tab pos="457200" algn="l"/>
              </a:tabLst>
            </a:pPr>
            <a:r>
              <a:rPr lang="fr-FR" sz="2400" b="1" dirty="0">
                <a:solidFill>
                  <a:schemeClr val="bg1"/>
                </a:solidFill>
                <a:latin typeface="Calibri" panose="020F0502020204030204" pitchFamily="34" charset="0"/>
                <a:ea typeface="Times New Roman" panose="02020603050405020304" pitchFamily="18" charset="0"/>
                <a:cs typeface="+mn-cs"/>
              </a:rPr>
              <a:t> Sommaire</a:t>
            </a:r>
          </a:p>
        </p:txBody>
      </p:sp>
      <p:sp>
        <p:nvSpPr>
          <p:cNvPr id="46" name="TextBox 45"/>
          <p:cNvSpPr txBox="1"/>
          <p:nvPr/>
        </p:nvSpPr>
        <p:spPr>
          <a:xfrm>
            <a:off x="1572852" y="3141391"/>
            <a:ext cx="1727406" cy="553998"/>
          </a:xfrm>
          <a:prstGeom prst="rect">
            <a:avLst/>
          </a:prstGeom>
        </p:spPr>
        <p:txBody>
          <a:bodyPr wrap="square" lIns="144000" tIns="0" rIns="144000" bIns="0" rtlCol="0" anchor="ctr">
            <a:spAutoFit/>
          </a:bodyPr>
          <a:lstStyle/>
          <a:p>
            <a:r>
              <a:rPr lang="fr-FR" sz="1200" dirty="0">
                <a:ln w="0"/>
                <a:solidFill>
                  <a:schemeClr val="accent1"/>
                </a:solidFill>
                <a:effectLst>
                  <a:outerShdw blurRad="38100" dist="25400" dir="5400000" algn="ctr" rotWithShape="0">
                    <a:srgbClr val="6E747A">
                      <a:alpha val="43000"/>
                    </a:srgbClr>
                  </a:outerShdw>
                </a:effectLst>
              </a:rPr>
              <a:t>Proposition de fonctionnement à compter du 30/08</a:t>
            </a:r>
          </a:p>
        </p:txBody>
      </p:sp>
      <p:sp>
        <p:nvSpPr>
          <p:cNvPr id="50" name="TextBox 49"/>
          <p:cNvSpPr txBox="1"/>
          <p:nvPr/>
        </p:nvSpPr>
        <p:spPr>
          <a:xfrm>
            <a:off x="1403648" y="1543071"/>
            <a:ext cx="1440000" cy="1477328"/>
          </a:xfrm>
          <a:prstGeom prst="rect">
            <a:avLst/>
          </a:prstGeom>
        </p:spPr>
        <p:txBody>
          <a:bodyPr wrap="square" lIns="0" tIns="0" rIns="0" bIns="0" rtlCol="0">
            <a:spAutoFit/>
          </a:bodyPr>
          <a:lstStyle/>
          <a:p>
            <a:pPr algn="ctr" defTabSz="914400" fontAlgn="auto">
              <a:spcBef>
                <a:spcPts val="0"/>
              </a:spcBef>
              <a:spcAft>
                <a:spcPts val="0"/>
              </a:spcAft>
            </a:pPr>
            <a:r>
              <a:rPr lang="fr-FR" sz="9600" dirty="0">
                <a:solidFill>
                  <a:schemeClr val="bg2"/>
                </a:solidFill>
                <a:latin typeface="Helvetica 75 Bold"/>
              </a:rPr>
              <a:t>1</a:t>
            </a:r>
            <a:endParaRPr lang="fr-FR" sz="9600" dirty="0">
              <a:solidFill>
                <a:schemeClr val="bg2"/>
              </a:solidFill>
              <a:latin typeface="Helvetica 75 Bold"/>
              <a:ea typeface="+mn-ea"/>
            </a:endParaRPr>
          </a:p>
        </p:txBody>
      </p:sp>
      <p:sp>
        <p:nvSpPr>
          <p:cNvPr id="51" name="TextBox 50"/>
          <p:cNvSpPr txBox="1"/>
          <p:nvPr/>
        </p:nvSpPr>
        <p:spPr>
          <a:xfrm>
            <a:off x="3400176" y="1543072"/>
            <a:ext cx="1440000" cy="1477328"/>
          </a:xfrm>
          <a:prstGeom prst="rect">
            <a:avLst/>
          </a:prstGeom>
        </p:spPr>
        <p:txBody>
          <a:bodyPr wrap="square" lIns="0" tIns="0" rIns="0" bIns="0" rtlCol="0">
            <a:spAutoFit/>
          </a:bodyPr>
          <a:lstStyle/>
          <a:p>
            <a:pPr algn="ctr" defTabSz="914400" fontAlgn="auto">
              <a:spcBef>
                <a:spcPts val="0"/>
              </a:spcBef>
              <a:spcAft>
                <a:spcPts val="0"/>
              </a:spcAft>
            </a:pPr>
            <a:r>
              <a:rPr lang="fr-FR" sz="9600" dirty="0">
                <a:solidFill>
                  <a:schemeClr val="bg2"/>
                </a:solidFill>
                <a:latin typeface="Helvetica 75 Bold"/>
              </a:rPr>
              <a:t>2</a:t>
            </a:r>
            <a:endParaRPr lang="fr-FR" sz="9600" dirty="0">
              <a:solidFill>
                <a:schemeClr val="bg2"/>
              </a:solidFill>
              <a:latin typeface="Helvetica 75 Bold"/>
              <a:ea typeface="+mn-ea"/>
            </a:endParaRPr>
          </a:p>
        </p:txBody>
      </p:sp>
      <p:sp>
        <p:nvSpPr>
          <p:cNvPr id="10" name="TextBox 46"/>
          <p:cNvSpPr txBox="1"/>
          <p:nvPr/>
        </p:nvSpPr>
        <p:spPr>
          <a:xfrm>
            <a:off x="5956106" y="3187633"/>
            <a:ext cx="1901259" cy="184666"/>
          </a:xfrm>
          <a:prstGeom prst="rect">
            <a:avLst/>
          </a:prstGeom>
        </p:spPr>
        <p:txBody>
          <a:bodyPr wrap="square" lIns="144000" tIns="0" rIns="144000" bIns="0" rtlCol="0" anchor="ctr">
            <a:spAutoFit/>
          </a:bodyPr>
          <a:lstStyle/>
          <a:p>
            <a:pPr defTabSz="914400" fontAlgn="auto">
              <a:spcBef>
                <a:spcPts val="0"/>
              </a:spcBef>
              <a:spcAft>
                <a:spcPts val="0"/>
              </a:spcAft>
            </a:pPr>
            <a:r>
              <a:rPr lang="fr-FR" sz="1200" dirty="0">
                <a:ln w="0"/>
                <a:solidFill>
                  <a:schemeClr val="accent1"/>
                </a:solidFill>
                <a:effectLst>
                  <a:outerShdw blurRad="38100" dist="25400" dir="5400000" algn="ctr" rotWithShape="0">
                    <a:srgbClr val="6E747A">
                      <a:alpha val="43000"/>
                    </a:srgbClr>
                  </a:outerShdw>
                </a:effectLst>
                <a:latin typeface="Helvetica 75 Bold"/>
                <a:ea typeface="+mn-ea"/>
              </a:rPr>
              <a:t>Annexes</a:t>
            </a:r>
            <a:endParaRPr lang="fr-FR" sz="1200" dirty="0">
              <a:ln w="0"/>
              <a:solidFill>
                <a:schemeClr val="accent1"/>
              </a:solidFill>
              <a:effectLst>
                <a:outerShdw blurRad="38100" dist="25400" dir="5400000" algn="ctr" rotWithShape="0">
                  <a:srgbClr val="6E747A">
                    <a:alpha val="43000"/>
                  </a:srgbClr>
                </a:outerShdw>
              </a:effectLst>
              <a:latin typeface="Helvetica 55 Roman" panose="020B0604020202020204" pitchFamily="34" charset="0"/>
              <a:ea typeface="+mn-ea"/>
            </a:endParaRPr>
          </a:p>
        </p:txBody>
      </p:sp>
      <p:sp>
        <p:nvSpPr>
          <p:cNvPr id="12" name="TextBox 50">
            <a:extLst>
              <a:ext uri="{FF2B5EF4-FFF2-40B4-BE49-F238E27FC236}">
                <a16:creationId xmlns="" xmlns:a16="http://schemas.microsoft.com/office/drawing/2014/main" id="{A2FF740F-499A-4DEB-A7FB-E8BC232D809C}"/>
              </a:ext>
            </a:extLst>
          </p:cNvPr>
          <p:cNvSpPr txBox="1"/>
          <p:nvPr/>
        </p:nvSpPr>
        <p:spPr>
          <a:xfrm>
            <a:off x="5642113" y="1628004"/>
            <a:ext cx="1440000" cy="1477328"/>
          </a:xfrm>
          <a:prstGeom prst="rect">
            <a:avLst/>
          </a:prstGeom>
        </p:spPr>
        <p:txBody>
          <a:bodyPr wrap="square" lIns="0" tIns="0" rIns="0" bIns="0" rtlCol="0">
            <a:spAutoFit/>
          </a:bodyPr>
          <a:lstStyle/>
          <a:p>
            <a:pPr algn="ctr" defTabSz="914400" fontAlgn="auto">
              <a:spcBef>
                <a:spcPts val="0"/>
              </a:spcBef>
              <a:spcAft>
                <a:spcPts val="0"/>
              </a:spcAft>
            </a:pPr>
            <a:r>
              <a:rPr lang="fr-FR" sz="9600" dirty="0">
                <a:solidFill>
                  <a:schemeClr val="bg2"/>
                </a:solidFill>
                <a:latin typeface="Helvetica 75 Bold"/>
                <a:ea typeface="+mn-ea"/>
              </a:rPr>
              <a:t>3</a:t>
            </a:r>
          </a:p>
        </p:txBody>
      </p:sp>
      <p:sp>
        <p:nvSpPr>
          <p:cNvPr id="13" name="TextBox 46">
            <a:extLst>
              <a:ext uri="{FF2B5EF4-FFF2-40B4-BE49-F238E27FC236}">
                <a16:creationId xmlns="" xmlns:a16="http://schemas.microsoft.com/office/drawing/2014/main" id="{1B9C6E7D-8F67-4FBF-BDA0-4A08A928C541}"/>
              </a:ext>
            </a:extLst>
          </p:cNvPr>
          <p:cNvSpPr txBox="1"/>
          <p:nvPr/>
        </p:nvSpPr>
        <p:spPr>
          <a:xfrm>
            <a:off x="3515008" y="3187633"/>
            <a:ext cx="1935215" cy="369332"/>
          </a:xfrm>
          <a:prstGeom prst="rect">
            <a:avLst/>
          </a:prstGeom>
        </p:spPr>
        <p:txBody>
          <a:bodyPr wrap="square" lIns="144000" tIns="0" rIns="144000" bIns="0" rtlCol="0" anchor="ctr">
            <a:spAutoFit/>
          </a:bodyPr>
          <a:lstStyle/>
          <a:p>
            <a:r>
              <a:rPr lang="fr-FR" sz="1200" dirty="0">
                <a:ln w="0"/>
                <a:solidFill>
                  <a:schemeClr val="accent1"/>
                </a:solidFill>
                <a:effectLst>
                  <a:outerShdw blurRad="38100" dist="25400" dir="5400000" algn="ctr" rotWithShape="0">
                    <a:srgbClr val="6E747A">
                      <a:alpha val="43000"/>
                    </a:srgbClr>
                  </a:outerShdw>
                </a:effectLst>
              </a:rPr>
              <a:t>Documentation de référence</a:t>
            </a:r>
          </a:p>
        </p:txBody>
      </p:sp>
    </p:spTree>
    <p:extLst>
      <p:ext uri="{BB962C8B-B14F-4D97-AF65-F5344CB8AC3E}">
        <p14:creationId xmlns:p14="http://schemas.microsoft.com/office/powerpoint/2010/main" val="23773028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4325" y="155025"/>
            <a:ext cx="8515350" cy="557415"/>
          </a:xfrm>
        </p:spPr>
        <p:txBody>
          <a:bodyPr/>
          <a:lstStyle/>
          <a:p>
            <a:r>
              <a:rPr lang="fr-FR" dirty="0"/>
              <a:t>A compter du 30/08 </a:t>
            </a:r>
            <a:br>
              <a:rPr lang="fr-FR" dirty="0"/>
            </a:br>
            <a:r>
              <a:rPr lang="fr-FR" dirty="0"/>
              <a:t>Les lieux avec « </a:t>
            </a:r>
            <a:r>
              <a:rPr lang="fr-FR" dirty="0" err="1"/>
              <a:t>pass</a:t>
            </a:r>
            <a:r>
              <a:rPr lang="fr-FR" dirty="0"/>
              <a:t> sanitaire »  nécessaire (3/3)</a:t>
            </a:r>
          </a:p>
        </p:txBody>
      </p:sp>
      <p:sp>
        <p:nvSpPr>
          <p:cNvPr id="12" name="ZoneTexte 11"/>
          <p:cNvSpPr txBox="1"/>
          <p:nvPr/>
        </p:nvSpPr>
        <p:spPr>
          <a:xfrm>
            <a:off x="467544" y="1347614"/>
            <a:ext cx="7992888" cy="3384376"/>
          </a:xfrm>
          <a:prstGeom prst="rect">
            <a:avLst/>
          </a:prstGeom>
        </p:spPr>
        <p:txBody>
          <a:bodyPr wrap="square" lIns="0" tIns="0" rIns="0" bIns="0" rtlCol="0">
            <a:spAutoFit/>
          </a:bodyPr>
          <a:lstStyle/>
          <a:p>
            <a:endParaRPr lang="fr-FR" sz="1400" dirty="0" err="1"/>
          </a:p>
        </p:txBody>
      </p:sp>
      <p:sp>
        <p:nvSpPr>
          <p:cNvPr id="13" name="ZoneTexte 12"/>
          <p:cNvSpPr txBox="1"/>
          <p:nvPr/>
        </p:nvSpPr>
        <p:spPr>
          <a:xfrm>
            <a:off x="1043608" y="4948014"/>
            <a:ext cx="7200800" cy="3096344"/>
          </a:xfrm>
          <a:prstGeom prst="rect">
            <a:avLst/>
          </a:prstGeom>
        </p:spPr>
        <p:txBody>
          <a:bodyPr wrap="square" lIns="0" tIns="0" rIns="0" bIns="0" rtlCol="0">
            <a:spAutoFit/>
          </a:bodyPr>
          <a:lstStyle/>
          <a:p>
            <a:endParaRPr lang="fr-FR" sz="1400" dirty="0" err="1"/>
          </a:p>
        </p:txBody>
      </p:sp>
      <p:sp>
        <p:nvSpPr>
          <p:cNvPr id="16" name="ZoneTexte 15"/>
          <p:cNvSpPr txBox="1"/>
          <p:nvPr/>
        </p:nvSpPr>
        <p:spPr>
          <a:xfrm>
            <a:off x="314325" y="1169452"/>
            <a:ext cx="8208912" cy="2908489"/>
          </a:xfrm>
          <a:prstGeom prst="rect">
            <a:avLst/>
          </a:prstGeom>
        </p:spPr>
        <p:txBody>
          <a:bodyPr wrap="square" lIns="0" tIns="0" rIns="0" bIns="0" rtlCol="0">
            <a:spAutoFit/>
          </a:bodyPr>
          <a:lstStyle/>
          <a:p>
            <a:r>
              <a:rPr lang="fr-FR" sz="1050" u="sng" dirty="0"/>
              <a:t>Lieux de convivialité</a:t>
            </a:r>
          </a:p>
          <a:p>
            <a:r>
              <a:rPr lang="fr-FR" sz="1050" dirty="0"/>
              <a:t>• discothèques, clubs et bars dansants ;</a:t>
            </a:r>
          </a:p>
          <a:p>
            <a:r>
              <a:rPr lang="fr-FR" sz="1050" dirty="0"/>
              <a:t>• bars, cafés et restaurants, à l’exception des cantines, restaurants d’entreprise, ventes à emporter et relais routiers, ainsi que lors des services en chambres et des </a:t>
            </a:r>
            <a:r>
              <a:rPr lang="fr-FR" sz="1050" dirty="0" err="1"/>
              <a:t>petits-déjeuners</a:t>
            </a:r>
            <a:r>
              <a:rPr lang="fr-FR" sz="1050" dirty="0"/>
              <a:t> dans les hôtels ;</a:t>
            </a:r>
          </a:p>
          <a:p>
            <a:endParaRPr lang="fr-FR" sz="1050" dirty="0"/>
          </a:p>
          <a:p>
            <a:r>
              <a:rPr lang="fr-FR" sz="1050" u="sng" dirty="0"/>
              <a:t>Lieux de santé</a:t>
            </a:r>
          </a:p>
          <a:p>
            <a:r>
              <a:rPr lang="fr-FR" sz="1050" dirty="0"/>
              <a:t>• hôpitaux pour les personnes se rendant à des soins programmés, sauf décision contraire du chef de service ou de l’autorité compétente quand l’application du </a:t>
            </a:r>
            <a:r>
              <a:rPr lang="fr-FR" sz="1050" dirty="0" err="1"/>
              <a:t>pass</a:t>
            </a:r>
            <a:r>
              <a:rPr lang="fr-FR" sz="1050" dirty="0"/>
              <a:t> peut nuire à l’accès aux soins ;</a:t>
            </a:r>
          </a:p>
          <a:p>
            <a:r>
              <a:rPr lang="fr-FR" sz="1050" dirty="0"/>
              <a:t>• établissements de santé pour les personnes rendant visite à des personnes malades et établissements médico-sociaux pour les personnes rendant visite aux adultes résidents, sauf urgences et accès pour un dépistage de la Covid-19 ; </a:t>
            </a:r>
          </a:p>
          <a:p>
            <a:endParaRPr lang="fr-FR" sz="1050" dirty="0"/>
          </a:p>
          <a:p>
            <a:r>
              <a:rPr lang="fr-FR" sz="1050" u="sng" dirty="0"/>
              <a:t>Transports publics</a:t>
            </a:r>
          </a:p>
          <a:p>
            <a:r>
              <a:rPr lang="fr-FR" sz="1050" dirty="0"/>
              <a:t>• transports de longue distance, à savoir les trains à réservation (par exemple, TGV), les vols nationaux ou encore les cars interrégionaux. </a:t>
            </a:r>
          </a:p>
          <a:p>
            <a:r>
              <a:rPr lang="fr-FR" sz="1050" dirty="0"/>
              <a:t>Grands centres commerciaux supérieurs à 20 000 m2, selon une liste définie par le préfet de département, là où la circulation du virus est très active, et en veillant à garantir l’accès aux transports parfois compris dans les centres, ou l’accès aux biens de première nécessité par l’existence de solutions alternatives au sein du bassin de vie.</a:t>
            </a:r>
          </a:p>
          <a:p>
            <a:endParaRPr lang="fr-FR" sz="1050" dirty="0" err="1"/>
          </a:p>
        </p:txBody>
      </p:sp>
      <p:sp>
        <p:nvSpPr>
          <p:cNvPr id="6" name="Espace réservé du contenu 2">
            <a:extLst>
              <a:ext uri="{FF2B5EF4-FFF2-40B4-BE49-F238E27FC236}">
                <a16:creationId xmlns="" xmlns:a16="http://schemas.microsoft.com/office/drawing/2014/main" id="{90EDDE4E-F59D-4A3C-A10E-71FF60682DA2}"/>
              </a:ext>
            </a:extLst>
          </p:cNvPr>
          <p:cNvSpPr>
            <a:spLocks noGrp="1"/>
          </p:cNvSpPr>
          <p:nvPr>
            <p:ph idx="1"/>
          </p:nvPr>
        </p:nvSpPr>
        <p:spPr>
          <a:xfrm>
            <a:off x="314325" y="788823"/>
            <a:ext cx="8515350" cy="3365500"/>
          </a:xfrm>
        </p:spPr>
        <p:txBody>
          <a:bodyPr/>
          <a:lstStyle/>
          <a:p>
            <a:r>
              <a:rPr lang="fr-FR" dirty="0"/>
              <a:t>Source: https://www.gouvernement.fr/ou-le-pass-sanitaire-est-il-obligatoire</a:t>
            </a:r>
          </a:p>
        </p:txBody>
      </p:sp>
    </p:spTree>
    <p:extLst>
      <p:ext uri="{BB962C8B-B14F-4D97-AF65-F5344CB8AC3E}">
        <p14:creationId xmlns:p14="http://schemas.microsoft.com/office/powerpoint/2010/main" val="21637415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9144000" cy="51435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12788" fontAlgn="base">
              <a:spcBef>
                <a:spcPct val="0"/>
              </a:spcBef>
              <a:spcAft>
                <a:spcPct val="0"/>
              </a:spcAft>
            </a:pPr>
            <a:endParaRPr lang="fr-FR" sz="1400">
              <a:solidFill>
                <a:srgbClr val="FFFFFF"/>
              </a:solidFill>
            </a:endParaRPr>
          </a:p>
        </p:txBody>
      </p:sp>
      <p:sp>
        <p:nvSpPr>
          <p:cNvPr id="3" name="ZoneTexte 2"/>
          <p:cNvSpPr txBox="1"/>
          <p:nvPr/>
        </p:nvSpPr>
        <p:spPr>
          <a:xfrm>
            <a:off x="1043608" y="1059582"/>
            <a:ext cx="2736304" cy="2520280"/>
          </a:xfrm>
          <a:prstGeom prst="rect">
            <a:avLst/>
          </a:prstGeom>
          <a:noFill/>
        </p:spPr>
        <p:txBody>
          <a:bodyPr wrap="square" lIns="0" tIns="0" rIns="0" bIns="0" rtlCol="0" anchor="ctr">
            <a:noAutofit/>
          </a:bodyPr>
          <a:lstStyle/>
          <a:p>
            <a:pPr algn="ctr" defTabSz="712788" fontAlgn="base">
              <a:spcBef>
                <a:spcPct val="0"/>
              </a:spcBef>
              <a:spcAft>
                <a:spcPct val="0"/>
              </a:spcAft>
            </a:pPr>
            <a:r>
              <a:rPr lang="fr-FR" sz="16600" dirty="0">
                <a:solidFill>
                  <a:srgbClr val="FFFFFF"/>
                </a:solidFill>
                <a:ea typeface="ＭＳ Ｐゴシック" pitchFamily="34" charset="-128"/>
              </a:rPr>
              <a:t>#1</a:t>
            </a:r>
          </a:p>
        </p:txBody>
      </p:sp>
      <p:sp>
        <p:nvSpPr>
          <p:cNvPr id="2" name="Title 1"/>
          <p:cNvSpPr>
            <a:spLocks noGrp="1"/>
          </p:cNvSpPr>
          <p:nvPr>
            <p:ph type="title"/>
          </p:nvPr>
        </p:nvSpPr>
        <p:spPr>
          <a:xfrm>
            <a:off x="4076944" y="1558889"/>
            <a:ext cx="4527503" cy="1563810"/>
          </a:xfrm>
        </p:spPr>
        <p:txBody>
          <a:bodyPr/>
          <a:lstStyle/>
          <a:p>
            <a:r>
              <a:rPr lang="fr-FR" sz="4000" dirty="0">
                <a:solidFill>
                  <a:schemeClr val="bg1"/>
                </a:solidFill>
              </a:rPr>
              <a:t>Proposition de fonctionnement à compter du 30/08</a:t>
            </a:r>
          </a:p>
        </p:txBody>
      </p:sp>
    </p:spTree>
    <p:extLst>
      <p:ext uri="{BB962C8B-B14F-4D97-AF65-F5344CB8AC3E}">
        <p14:creationId xmlns:p14="http://schemas.microsoft.com/office/powerpoint/2010/main" val="10611635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23478"/>
            <a:ext cx="8515350" cy="431254"/>
          </a:xfrm>
        </p:spPr>
        <p:txBody>
          <a:bodyPr/>
          <a:lstStyle/>
          <a:p>
            <a:r>
              <a:rPr lang="fr-FR" dirty="0"/>
              <a:t>Les principes généraux à compter du 30/08</a:t>
            </a:r>
          </a:p>
        </p:txBody>
      </p:sp>
      <p:sp>
        <p:nvSpPr>
          <p:cNvPr id="10" name="ZoneTexte 9"/>
          <p:cNvSpPr txBox="1"/>
          <p:nvPr/>
        </p:nvSpPr>
        <p:spPr>
          <a:xfrm>
            <a:off x="246636" y="441308"/>
            <a:ext cx="8861868" cy="4555093"/>
          </a:xfrm>
          <a:prstGeom prst="rect">
            <a:avLst/>
          </a:prstGeom>
        </p:spPr>
        <p:txBody>
          <a:bodyPr wrap="square" lIns="0" tIns="0" rIns="0" bIns="0" rtlCol="0">
            <a:spAutoFit/>
          </a:bodyPr>
          <a:lstStyle/>
          <a:p>
            <a:r>
              <a:rPr lang="fr-FR" sz="1400" u="sng" dirty="0"/>
              <a:t>Cadre légal : </a:t>
            </a:r>
          </a:p>
          <a:p>
            <a:pPr marL="171450" indent="-171450">
              <a:buFontTx/>
              <a:buChar char="-"/>
            </a:pPr>
            <a:r>
              <a:rPr lang="fr-FR" sz="1200" dirty="0"/>
              <a:t>La présentation d’un « </a:t>
            </a:r>
            <a:r>
              <a:rPr lang="fr-FR" sz="1200" dirty="0" err="1"/>
              <a:t>pass</a:t>
            </a:r>
            <a:r>
              <a:rPr lang="fr-FR" sz="1200" dirty="0"/>
              <a:t> sanitaire » est obligatoire pour les intervenants extérieurs à compter du 30/08 dans les lieux limitativement énumérés par les textes législatifs et règlementaires hors certains cas dérogatoires dont la portée demeurent à ce jour incertaine</a:t>
            </a:r>
          </a:p>
          <a:p>
            <a:pPr marL="171450" indent="-171450">
              <a:buFontTx/>
              <a:buChar char="-"/>
            </a:pPr>
            <a:r>
              <a:rPr lang="fr-FR" sz="1200" dirty="0"/>
              <a:t>Le contrôle du « </a:t>
            </a:r>
            <a:r>
              <a:rPr lang="fr-FR" sz="1200" dirty="0" err="1"/>
              <a:t>pass</a:t>
            </a:r>
            <a:r>
              <a:rPr lang="fr-FR" sz="1200" dirty="0"/>
              <a:t> sanitaire »  relève du seul responsable de l’établissement du lieu d’intervention et non de l’employeur des intervenants dans ces cas</a:t>
            </a:r>
          </a:p>
          <a:p>
            <a:endParaRPr lang="fr-FR" sz="1400" dirty="0"/>
          </a:p>
          <a:p>
            <a:r>
              <a:rPr lang="fr-FR" sz="1400" u="sng" dirty="0"/>
              <a:t>Périmètre concerné : </a:t>
            </a:r>
          </a:p>
          <a:p>
            <a:pPr marL="171450" indent="-171450">
              <a:buFontTx/>
              <a:buChar char="-"/>
            </a:pPr>
            <a:r>
              <a:rPr lang="fr-FR" sz="1200" dirty="0"/>
              <a:t>Salariés amenés à devoir avoir accès aux locaux des clients (Techniciens, Chargés d’Affaires)</a:t>
            </a:r>
          </a:p>
          <a:p>
            <a:pPr marL="171450" indent="-171450">
              <a:buFontTx/>
              <a:buChar char="-"/>
            </a:pPr>
            <a:r>
              <a:rPr lang="fr-FR" sz="1200" dirty="0"/>
              <a:t>Segments de marché : E / PRO / PME</a:t>
            </a:r>
          </a:p>
          <a:p>
            <a:pPr marL="171450" indent="-171450">
              <a:buFontTx/>
              <a:buChar char="-"/>
            </a:pPr>
            <a:r>
              <a:rPr lang="fr-FR" sz="1200" dirty="0"/>
              <a:t>Tous produits, tous supports</a:t>
            </a:r>
          </a:p>
          <a:p>
            <a:pPr marL="171450" indent="-171450">
              <a:buFontTx/>
              <a:buChar char="-"/>
            </a:pPr>
            <a:r>
              <a:rPr lang="fr-FR" sz="1200" dirty="0"/>
              <a:t>Clients </a:t>
            </a:r>
            <a:r>
              <a:rPr lang="fr-FR" sz="1200" dirty="0" err="1"/>
              <a:t>Wholesale</a:t>
            </a:r>
            <a:r>
              <a:rPr lang="fr-FR" sz="1200" dirty="0"/>
              <a:t> ou </a:t>
            </a:r>
            <a:r>
              <a:rPr lang="fr-FR" sz="1200" dirty="0" err="1"/>
              <a:t>Retail</a:t>
            </a:r>
            <a:endParaRPr lang="fr-FR" sz="1200" dirty="0"/>
          </a:p>
          <a:p>
            <a:pPr marL="171450" indent="-171450">
              <a:buFontTx/>
              <a:buChar char="-"/>
            </a:pPr>
            <a:r>
              <a:rPr lang="fr-FR" sz="1200" dirty="0"/>
              <a:t>Activités internalisées ou sous-traitées</a:t>
            </a:r>
          </a:p>
          <a:p>
            <a:endParaRPr lang="fr-FR" sz="1400" dirty="0"/>
          </a:p>
          <a:p>
            <a:r>
              <a:rPr lang="fr-FR" sz="1400" u="sng" dirty="0"/>
              <a:t>Proposition générale :</a:t>
            </a:r>
            <a:endParaRPr lang="fr-FR" sz="1400" dirty="0"/>
          </a:p>
          <a:p>
            <a:pPr marL="171450" indent="-171450">
              <a:buFontTx/>
              <a:buChar char="-"/>
            </a:pPr>
            <a:r>
              <a:rPr lang="fr-FR" sz="1200" dirty="0"/>
              <a:t>Toutes les consignes relatives aux gestes barrières restent applicables</a:t>
            </a:r>
          </a:p>
          <a:p>
            <a:pPr marL="171450" indent="-171450">
              <a:buFontTx/>
              <a:buChar char="-"/>
            </a:pPr>
            <a:r>
              <a:rPr lang="fr-FR" sz="1200" dirty="0"/>
              <a:t>Le taguage « COVIDA » est maintenu dans les Ordres de Travaux (OT). Un tag supplémentaire « COVIDPS » est mis en place pour indiquer la nécessité éventuelle d’un « </a:t>
            </a:r>
            <a:r>
              <a:rPr lang="fr-FR" sz="1200" dirty="0" err="1"/>
              <a:t>pass</a:t>
            </a:r>
            <a:r>
              <a:rPr lang="fr-FR" sz="1200" dirty="0"/>
              <a:t> sanitaire »</a:t>
            </a:r>
          </a:p>
          <a:p>
            <a:pPr marL="171450" indent="-171450">
              <a:buFontTx/>
              <a:buChar char="-"/>
            </a:pPr>
            <a:r>
              <a:rPr lang="fr-FR" sz="1200" dirty="0"/>
              <a:t>L’affectation des OT se fait selon les processus et consignes actuelles</a:t>
            </a:r>
          </a:p>
          <a:p>
            <a:pPr marL="171450" indent="-171450">
              <a:buFontTx/>
              <a:buChar char="-"/>
            </a:pPr>
            <a:r>
              <a:rPr lang="fr-FR" sz="1200" dirty="0"/>
              <a:t>En cas d’accès impossible pour défaut de « </a:t>
            </a:r>
            <a:r>
              <a:rPr lang="fr-FR" sz="1200" dirty="0" err="1"/>
              <a:t>pass</a:t>
            </a:r>
            <a:r>
              <a:rPr lang="fr-FR" sz="1200" dirty="0"/>
              <a:t> sanitaire », l’OT devra être affecté à un autre intervenant en mesure de présenter un « </a:t>
            </a:r>
            <a:r>
              <a:rPr lang="fr-FR" sz="1200" dirty="0" err="1"/>
              <a:t>pass</a:t>
            </a:r>
            <a:r>
              <a:rPr lang="fr-FR" sz="1200" dirty="0"/>
              <a:t> sanitaire »</a:t>
            </a:r>
          </a:p>
          <a:p>
            <a:endParaRPr lang="fr-FR" sz="1200" dirty="0"/>
          </a:p>
          <a:p>
            <a:r>
              <a:rPr lang="fr-FR" sz="1000" u="sng" dirty="0"/>
              <a:t>A noter : </a:t>
            </a:r>
            <a:r>
              <a:rPr lang="fr-FR" sz="1000" dirty="0"/>
              <a:t>Ces principes en date du 20 août sont susceptibles d’évoluer en fonction des précisions apportées par les textes</a:t>
            </a:r>
          </a:p>
          <a:p>
            <a:pPr marL="171450" indent="-171450">
              <a:buFontTx/>
              <a:buChar char="-"/>
            </a:pPr>
            <a:endParaRPr lang="fr-FR" sz="1200" dirty="0"/>
          </a:p>
        </p:txBody>
      </p:sp>
    </p:spTree>
    <p:extLst>
      <p:ext uri="{BB962C8B-B14F-4D97-AF65-F5344CB8AC3E}">
        <p14:creationId xmlns:p14="http://schemas.microsoft.com/office/powerpoint/2010/main" val="19965219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7" name="Connecteur en angle 146"/>
          <p:cNvCxnSpPr>
            <a:stCxn id="118" idx="3"/>
          </p:cNvCxnSpPr>
          <p:nvPr/>
        </p:nvCxnSpPr>
        <p:spPr>
          <a:xfrm flipV="1">
            <a:off x="4058019" y="2318198"/>
            <a:ext cx="2123927" cy="1966675"/>
          </a:xfrm>
          <a:prstGeom prst="bentConnector3">
            <a:avLst>
              <a:gd name="adj1" fmla="val 74530"/>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114" name="ZoneTexte 113"/>
          <p:cNvSpPr txBox="1"/>
          <p:nvPr/>
        </p:nvSpPr>
        <p:spPr>
          <a:xfrm>
            <a:off x="6480920" y="3339663"/>
            <a:ext cx="539959" cy="126515"/>
          </a:xfrm>
          <a:prstGeom prst="rect">
            <a:avLst/>
          </a:prstGeom>
          <a:solidFill>
            <a:schemeClr val="bg1">
              <a:lumMod val="75000"/>
            </a:schemeClr>
          </a:solidFill>
        </p:spPr>
        <p:txBody>
          <a:bodyPr wrap="square" lIns="0" tIns="0" rIns="0" bIns="0" rtlCol="0">
            <a:spAutoFit/>
          </a:bodyPr>
          <a:lstStyle/>
          <a:p>
            <a:pPr algn="ctr"/>
            <a:r>
              <a:rPr lang="fr-FR" sz="800" dirty="0"/>
              <a:t>oui</a:t>
            </a:r>
          </a:p>
        </p:txBody>
      </p:sp>
      <p:sp>
        <p:nvSpPr>
          <p:cNvPr id="4" name="Rectangle à coins arrondis 3"/>
          <p:cNvSpPr/>
          <p:nvPr/>
        </p:nvSpPr>
        <p:spPr>
          <a:xfrm>
            <a:off x="41844" y="2116366"/>
            <a:ext cx="647099" cy="1533142"/>
          </a:xfrm>
          <a:prstGeom prst="roundRect">
            <a:avLst/>
          </a:prstGeom>
          <a:solidFill>
            <a:schemeClr val="bg1"/>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fr-FR" sz="700" dirty="0">
                <a:solidFill>
                  <a:srgbClr val="000000"/>
                </a:solidFill>
              </a:rPr>
              <a:t>Le service client constate qu’il faut une intervention sur site</a:t>
            </a:r>
          </a:p>
        </p:txBody>
      </p:sp>
      <p:sp>
        <p:nvSpPr>
          <p:cNvPr id="6" name="Losange 5"/>
          <p:cNvSpPr/>
          <p:nvPr/>
        </p:nvSpPr>
        <p:spPr>
          <a:xfrm>
            <a:off x="847603" y="2082464"/>
            <a:ext cx="1497782" cy="1589295"/>
          </a:xfrm>
          <a:prstGeom prst="diamond">
            <a:avLst/>
          </a:prstGeom>
          <a:solidFill>
            <a:schemeClr val="bg1"/>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fr-FR" sz="700" dirty="0">
                <a:solidFill>
                  <a:srgbClr val="000000"/>
                </a:solidFill>
              </a:rPr>
              <a:t>Le lieu et conditions </a:t>
            </a:r>
          </a:p>
          <a:p>
            <a:pPr algn="ctr"/>
            <a:r>
              <a:rPr lang="fr-FR" sz="700" dirty="0">
                <a:solidFill>
                  <a:srgbClr val="000000"/>
                </a:solidFill>
              </a:rPr>
              <a:t>d’intervention rentrent-ils dans les conditions nécessitant un «</a:t>
            </a:r>
            <a:r>
              <a:rPr lang="fr-FR" sz="700" dirty="0" err="1">
                <a:solidFill>
                  <a:srgbClr val="000000"/>
                </a:solidFill>
              </a:rPr>
              <a:t>pass</a:t>
            </a:r>
            <a:r>
              <a:rPr lang="fr-FR" sz="700" dirty="0">
                <a:solidFill>
                  <a:srgbClr val="000000"/>
                </a:solidFill>
              </a:rPr>
              <a:t> sanitaire ? </a:t>
            </a:r>
          </a:p>
        </p:txBody>
      </p:sp>
      <p:cxnSp>
        <p:nvCxnSpPr>
          <p:cNvPr id="8" name="Connecteur droit avec flèche 7"/>
          <p:cNvCxnSpPr>
            <a:cxnSpLocks/>
            <a:stCxn id="4" idx="3"/>
            <a:endCxn id="6" idx="1"/>
          </p:cNvCxnSpPr>
          <p:nvPr/>
        </p:nvCxnSpPr>
        <p:spPr>
          <a:xfrm flipV="1">
            <a:off x="688943" y="2877112"/>
            <a:ext cx="158660" cy="5825"/>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10" name="Connecteur droit avec flèche 9"/>
          <p:cNvCxnSpPr>
            <a:stCxn id="15" idx="2"/>
            <a:endCxn id="16" idx="2"/>
          </p:cNvCxnSpPr>
          <p:nvPr/>
        </p:nvCxnSpPr>
        <p:spPr>
          <a:xfrm flipV="1">
            <a:off x="1609477" y="1753815"/>
            <a:ext cx="1" cy="330726"/>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15" name="ZoneTexte 14"/>
          <p:cNvSpPr txBox="1"/>
          <p:nvPr/>
        </p:nvSpPr>
        <p:spPr>
          <a:xfrm>
            <a:off x="1321445" y="1961430"/>
            <a:ext cx="576064" cy="123111"/>
          </a:xfrm>
          <a:prstGeom prst="rect">
            <a:avLst/>
          </a:prstGeom>
          <a:solidFill>
            <a:schemeClr val="bg1"/>
          </a:solidFill>
          <a:ln>
            <a:solidFill>
              <a:schemeClr val="tx1">
                <a:lumMod val="95000"/>
                <a:lumOff val="5000"/>
              </a:schemeClr>
            </a:solidFill>
          </a:ln>
        </p:spPr>
        <p:txBody>
          <a:bodyPr wrap="square" lIns="0" tIns="0" rIns="0" bIns="0" rtlCol="0">
            <a:spAutoFit/>
          </a:bodyPr>
          <a:lstStyle/>
          <a:p>
            <a:pPr algn="ctr"/>
            <a:r>
              <a:rPr lang="fr-FR" sz="800" dirty="0"/>
              <a:t>non</a:t>
            </a:r>
          </a:p>
        </p:txBody>
      </p:sp>
      <p:sp>
        <p:nvSpPr>
          <p:cNvPr id="16" name="Rectangle à coins arrondis 15"/>
          <p:cNvSpPr/>
          <p:nvPr/>
        </p:nvSpPr>
        <p:spPr>
          <a:xfrm>
            <a:off x="962838" y="1024012"/>
            <a:ext cx="1293279" cy="729803"/>
          </a:xfrm>
          <a:prstGeom prst="roundRect">
            <a:avLst/>
          </a:prstGeom>
          <a:solidFill>
            <a:schemeClr val="bg1"/>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a:solidFill>
                  <a:srgbClr val="000000"/>
                </a:solidFill>
              </a:rPr>
              <a:t>Le SC ne tague pas l’intervention</a:t>
            </a:r>
          </a:p>
        </p:txBody>
      </p:sp>
      <p:sp>
        <p:nvSpPr>
          <p:cNvPr id="18" name="Rectangle à coins arrondis 17"/>
          <p:cNvSpPr/>
          <p:nvPr/>
        </p:nvSpPr>
        <p:spPr>
          <a:xfrm>
            <a:off x="971658" y="3934047"/>
            <a:ext cx="1293279" cy="729803"/>
          </a:xfrm>
          <a:prstGeom prst="roundRect">
            <a:avLst/>
          </a:prstGeom>
          <a:solidFill>
            <a:schemeClr val="bg1"/>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a:solidFill>
                  <a:srgbClr val="000000"/>
                </a:solidFill>
              </a:rPr>
              <a:t>Le SC tague l’intervention </a:t>
            </a:r>
          </a:p>
          <a:p>
            <a:pPr algn="ctr"/>
            <a:r>
              <a:rPr lang="fr-FR" sz="800" dirty="0">
                <a:solidFill>
                  <a:srgbClr val="000000"/>
                </a:solidFill>
              </a:rPr>
              <a:t>« COVIDPS »</a:t>
            </a:r>
          </a:p>
        </p:txBody>
      </p:sp>
      <p:cxnSp>
        <p:nvCxnSpPr>
          <p:cNvPr id="19" name="Connecteur droit avec flèche 18"/>
          <p:cNvCxnSpPr>
            <a:cxnSpLocks/>
            <a:stCxn id="23" idx="2"/>
            <a:endCxn id="18" idx="0"/>
          </p:cNvCxnSpPr>
          <p:nvPr/>
        </p:nvCxnSpPr>
        <p:spPr>
          <a:xfrm>
            <a:off x="1618297" y="3772619"/>
            <a:ext cx="1" cy="161428"/>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23" name="ZoneTexte 22"/>
          <p:cNvSpPr txBox="1"/>
          <p:nvPr/>
        </p:nvSpPr>
        <p:spPr>
          <a:xfrm>
            <a:off x="1330265" y="3649508"/>
            <a:ext cx="576064" cy="123111"/>
          </a:xfrm>
          <a:prstGeom prst="rect">
            <a:avLst/>
          </a:prstGeom>
          <a:solidFill>
            <a:schemeClr val="bg1"/>
          </a:solidFill>
          <a:ln>
            <a:solidFill>
              <a:schemeClr val="tx1">
                <a:lumMod val="95000"/>
                <a:lumOff val="5000"/>
              </a:schemeClr>
            </a:solidFill>
          </a:ln>
        </p:spPr>
        <p:txBody>
          <a:bodyPr wrap="square" lIns="0" tIns="0" rIns="0" bIns="0" rtlCol="0">
            <a:spAutoFit/>
          </a:bodyPr>
          <a:lstStyle/>
          <a:p>
            <a:pPr algn="ctr"/>
            <a:r>
              <a:rPr lang="fr-FR" sz="800" dirty="0"/>
              <a:t>oui</a:t>
            </a:r>
          </a:p>
        </p:txBody>
      </p:sp>
      <p:sp>
        <p:nvSpPr>
          <p:cNvPr id="24" name="Rectangle à coins arrondis 23"/>
          <p:cNvSpPr/>
          <p:nvPr/>
        </p:nvSpPr>
        <p:spPr>
          <a:xfrm>
            <a:off x="7812079" y="894667"/>
            <a:ext cx="1146631" cy="1028862"/>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900" dirty="0">
                <a:solidFill>
                  <a:srgbClr val="000000"/>
                </a:solidFill>
              </a:rPr>
              <a:t>Intervention avec application des CAT</a:t>
            </a:r>
          </a:p>
        </p:txBody>
      </p:sp>
      <p:sp>
        <p:nvSpPr>
          <p:cNvPr id="28" name="Rectangle à coins arrondis 27"/>
          <p:cNvSpPr/>
          <p:nvPr/>
        </p:nvSpPr>
        <p:spPr>
          <a:xfrm>
            <a:off x="3016105" y="1032253"/>
            <a:ext cx="1041914" cy="736824"/>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a:solidFill>
                  <a:schemeClr val="bg1"/>
                </a:solidFill>
              </a:rPr>
              <a:t>Affectation standard des OT non tagués</a:t>
            </a:r>
          </a:p>
        </p:txBody>
      </p:sp>
      <p:cxnSp>
        <p:nvCxnSpPr>
          <p:cNvPr id="29" name="Connecteur droit avec flèche 28"/>
          <p:cNvCxnSpPr>
            <a:stCxn id="18" idx="3"/>
            <a:endCxn id="118" idx="1"/>
          </p:cNvCxnSpPr>
          <p:nvPr/>
        </p:nvCxnSpPr>
        <p:spPr>
          <a:xfrm flipV="1">
            <a:off x="2264937" y="4284873"/>
            <a:ext cx="792116" cy="14076"/>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7" name="Connecteur droit avec flèche 36"/>
          <p:cNvCxnSpPr>
            <a:stCxn id="16" idx="3"/>
            <a:endCxn id="28" idx="1"/>
          </p:cNvCxnSpPr>
          <p:nvPr/>
        </p:nvCxnSpPr>
        <p:spPr>
          <a:xfrm>
            <a:off x="2256117" y="1388914"/>
            <a:ext cx="759988" cy="11751"/>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44" name="Rectangle à coins arrondis 43"/>
          <p:cNvSpPr/>
          <p:nvPr/>
        </p:nvSpPr>
        <p:spPr>
          <a:xfrm>
            <a:off x="2538988" y="2091795"/>
            <a:ext cx="2015381" cy="1654353"/>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700" dirty="0">
                <a:solidFill>
                  <a:schemeClr val="tx1"/>
                </a:solidFill>
              </a:rPr>
              <a:t>Appel à la ligne managériale qui étudie la situation et le cas échéant appelle le pilotage pour recherche de solution :</a:t>
            </a:r>
            <a:br>
              <a:rPr lang="fr-FR" sz="700" dirty="0">
                <a:solidFill>
                  <a:schemeClr val="tx1"/>
                </a:solidFill>
              </a:rPr>
            </a:br>
            <a:endParaRPr lang="fr-FR" sz="700" dirty="0">
              <a:solidFill>
                <a:schemeClr val="tx1"/>
              </a:solidFill>
            </a:endParaRPr>
          </a:p>
          <a:p>
            <a:r>
              <a:rPr lang="fr-FR" sz="700" dirty="0">
                <a:solidFill>
                  <a:schemeClr val="bg1"/>
                </a:solidFill>
              </a:rPr>
              <a:t>- si une solution à chaud est possible sur le même créneau, elle est réaffectée</a:t>
            </a:r>
            <a:br>
              <a:rPr lang="fr-FR" sz="700" dirty="0">
                <a:solidFill>
                  <a:schemeClr val="bg1"/>
                </a:solidFill>
              </a:rPr>
            </a:br>
            <a:endParaRPr lang="fr-FR" sz="700" dirty="0">
              <a:solidFill>
                <a:schemeClr val="bg1"/>
              </a:solidFill>
            </a:endParaRPr>
          </a:p>
          <a:p>
            <a:r>
              <a:rPr lang="fr-FR" sz="700" dirty="0">
                <a:solidFill>
                  <a:schemeClr val="bg1"/>
                </a:solidFill>
              </a:rPr>
              <a:t>- si pas de solution à chaud prise en charge par le pilotage concerné pour reprise de RDV</a:t>
            </a:r>
          </a:p>
        </p:txBody>
      </p:sp>
      <p:sp>
        <p:nvSpPr>
          <p:cNvPr id="98" name="Losange 97"/>
          <p:cNvSpPr/>
          <p:nvPr/>
        </p:nvSpPr>
        <p:spPr>
          <a:xfrm>
            <a:off x="5340781" y="887168"/>
            <a:ext cx="1862901" cy="1025819"/>
          </a:xfrm>
          <a:prstGeom prst="diamond">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700" dirty="0">
                <a:solidFill>
                  <a:srgbClr val="000000"/>
                </a:solidFill>
              </a:rPr>
              <a:t>Appel préalable de l’intervenant avec CAT </a:t>
            </a:r>
            <a:r>
              <a:rPr lang="fr-FR" sz="700" b="1" u="sng" dirty="0">
                <a:solidFill>
                  <a:srgbClr val="000000"/>
                </a:solidFill>
              </a:rPr>
              <a:t>inclus</a:t>
            </a:r>
            <a:r>
              <a:rPr lang="fr-FR" sz="700" dirty="0">
                <a:solidFill>
                  <a:srgbClr val="000000"/>
                </a:solidFill>
              </a:rPr>
              <a:t> </a:t>
            </a:r>
            <a:r>
              <a:rPr lang="fr-FR" sz="700" u="sng" dirty="0">
                <a:solidFill>
                  <a:srgbClr val="000000"/>
                </a:solidFill>
              </a:rPr>
              <a:t>vérification</a:t>
            </a:r>
            <a:r>
              <a:rPr lang="fr-FR" sz="700" dirty="0">
                <a:solidFill>
                  <a:srgbClr val="000000"/>
                </a:solidFill>
              </a:rPr>
              <a:t> sur « </a:t>
            </a:r>
            <a:r>
              <a:rPr lang="fr-FR" sz="700" dirty="0" err="1">
                <a:solidFill>
                  <a:srgbClr val="000000"/>
                </a:solidFill>
              </a:rPr>
              <a:t>pass</a:t>
            </a:r>
            <a:r>
              <a:rPr lang="fr-FR" sz="700" dirty="0">
                <a:solidFill>
                  <a:srgbClr val="000000"/>
                </a:solidFill>
              </a:rPr>
              <a:t> sanitaire » : besoin PS ?</a:t>
            </a:r>
          </a:p>
        </p:txBody>
      </p:sp>
      <p:cxnSp>
        <p:nvCxnSpPr>
          <p:cNvPr id="99" name="Connecteur droit avec flèche 98"/>
          <p:cNvCxnSpPr>
            <a:stCxn id="28" idx="3"/>
            <a:endCxn id="98" idx="1"/>
          </p:cNvCxnSpPr>
          <p:nvPr/>
        </p:nvCxnSpPr>
        <p:spPr>
          <a:xfrm flipV="1">
            <a:off x="4058019" y="1400078"/>
            <a:ext cx="1282762" cy="587"/>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100" name="ZoneTexte 99"/>
          <p:cNvSpPr txBox="1"/>
          <p:nvPr/>
        </p:nvSpPr>
        <p:spPr>
          <a:xfrm>
            <a:off x="7186853" y="1474790"/>
            <a:ext cx="521290" cy="123111"/>
          </a:xfrm>
          <a:prstGeom prst="rect">
            <a:avLst/>
          </a:prstGeom>
          <a:solidFill>
            <a:schemeClr val="bg1">
              <a:lumMod val="85000"/>
            </a:schemeClr>
          </a:solidFill>
        </p:spPr>
        <p:txBody>
          <a:bodyPr wrap="square" lIns="0" tIns="0" rIns="0" bIns="0" rtlCol="0">
            <a:spAutoFit/>
          </a:bodyPr>
          <a:lstStyle/>
          <a:p>
            <a:pPr algn="ctr"/>
            <a:r>
              <a:rPr lang="fr-FR" sz="800" dirty="0"/>
              <a:t>non</a:t>
            </a:r>
          </a:p>
        </p:txBody>
      </p:sp>
      <p:cxnSp>
        <p:nvCxnSpPr>
          <p:cNvPr id="101" name="Connecteur droit avec flèche 100"/>
          <p:cNvCxnSpPr>
            <a:stCxn id="98" idx="3"/>
            <a:endCxn id="24" idx="1"/>
          </p:cNvCxnSpPr>
          <p:nvPr/>
        </p:nvCxnSpPr>
        <p:spPr>
          <a:xfrm>
            <a:off x="7203682" y="1400078"/>
            <a:ext cx="608397" cy="9020"/>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105" name="ZoneTexte 104"/>
          <p:cNvSpPr txBox="1"/>
          <p:nvPr/>
        </p:nvSpPr>
        <p:spPr>
          <a:xfrm>
            <a:off x="5669627" y="1961010"/>
            <a:ext cx="576064" cy="123111"/>
          </a:xfrm>
          <a:prstGeom prst="rect">
            <a:avLst/>
          </a:prstGeom>
          <a:solidFill>
            <a:schemeClr val="bg1">
              <a:lumMod val="85000"/>
            </a:schemeClr>
          </a:solidFill>
        </p:spPr>
        <p:txBody>
          <a:bodyPr wrap="square" lIns="0" tIns="0" rIns="0" bIns="0" rtlCol="0">
            <a:spAutoFit/>
          </a:bodyPr>
          <a:lstStyle/>
          <a:p>
            <a:pPr algn="ctr"/>
            <a:r>
              <a:rPr lang="fr-FR" sz="800" dirty="0"/>
              <a:t>oui</a:t>
            </a:r>
          </a:p>
        </p:txBody>
      </p:sp>
      <p:cxnSp>
        <p:nvCxnSpPr>
          <p:cNvPr id="106" name="Connecteur droit avec flèche 105"/>
          <p:cNvCxnSpPr>
            <a:stCxn id="98" idx="2"/>
            <a:endCxn id="110" idx="0"/>
          </p:cNvCxnSpPr>
          <p:nvPr/>
        </p:nvCxnSpPr>
        <p:spPr>
          <a:xfrm>
            <a:off x="6272232" y="1912987"/>
            <a:ext cx="9845" cy="382724"/>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115" name="Rectangle à coins arrondis 114"/>
          <p:cNvSpPr/>
          <p:nvPr/>
        </p:nvSpPr>
        <p:spPr>
          <a:xfrm>
            <a:off x="7812078" y="3075806"/>
            <a:ext cx="1146631" cy="1725127"/>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900" dirty="0">
                <a:solidFill>
                  <a:srgbClr val="000000"/>
                </a:solidFill>
              </a:rPr>
              <a:t>Intervention avec présentation du « </a:t>
            </a:r>
            <a:r>
              <a:rPr lang="fr-FR" sz="900" dirty="0" err="1">
                <a:solidFill>
                  <a:srgbClr val="000000"/>
                </a:solidFill>
              </a:rPr>
              <a:t>pass</a:t>
            </a:r>
            <a:r>
              <a:rPr lang="fr-FR" sz="900" dirty="0">
                <a:solidFill>
                  <a:srgbClr val="000000"/>
                </a:solidFill>
              </a:rPr>
              <a:t> sanitaire » et application des CAT</a:t>
            </a:r>
          </a:p>
        </p:txBody>
      </p:sp>
      <p:sp>
        <p:nvSpPr>
          <p:cNvPr id="118" name="Rectangle à coins arrondis 117"/>
          <p:cNvSpPr/>
          <p:nvPr/>
        </p:nvSpPr>
        <p:spPr>
          <a:xfrm>
            <a:off x="3057053" y="3962155"/>
            <a:ext cx="1000966" cy="645436"/>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a:solidFill>
                  <a:schemeClr val="bg1"/>
                </a:solidFill>
              </a:rPr>
              <a:t>Affectation standard des OT tagués</a:t>
            </a:r>
          </a:p>
        </p:txBody>
      </p:sp>
      <p:sp>
        <p:nvSpPr>
          <p:cNvPr id="155" name="Rectangle à coins arrondis 154"/>
          <p:cNvSpPr/>
          <p:nvPr/>
        </p:nvSpPr>
        <p:spPr>
          <a:xfrm>
            <a:off x="312773" y="620814"/>
            <a:ext cx="1662446" cy="313409"/>
          </a:xfrm>
          <a:prstGeom prst="roundRect">
            <a:avLst/>
          </a:prstGeom>
          <a:solidFill>
            <a:schemeClr val="bg1"/>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a:solidFill>
                  <a:srgbClr val="000000"/>
                </a:solidFill>
              </a:rPr>
              <a:t>Service client</a:t>
            </a:r>
          </a:p>
        </p:txBody>
      </p:sp>
      <p:sp>
        <p:nvSpPr>
          <p:cNvPr id="156" name="Rectangle à coins arrondis 155"/>
          <p:cNvSpPr/>
          <p:nvPr/>
        </p:nvSpPr>
        <p:spPr>
          <a:xfrm>
            <a:off x="2649828" y="615701"/>
            <a:ext cx="1652627" cy="296899"/>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a:solidFill>
                  <a:srgbClr val="000000"/>
                </a:solidFill>
              </a:rPr>
              <a:t>Pilotage</a:t>
            </a:r>
          </a:p>
        </p:txBody>
      </p:sp>
      <p:sp>
        <p:nvSpPr>
          <p:cNvPr id="157" name="Rectangle à coins arrondis 156"/>
          <p:cNvSpPr/>
          <p:nvPr/>
        </p:nvSpPr>
        <p:spPr>
          <a:xfrm>
            <a:off x="6272231" y="572612"/>
            <a:ext cx="1662446" cy="301943"/>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a:solidFill>
                  <a:srgbClr val="000000"/>
                </a:solidFill>
              </a:rPr>
              <a:t>Intervention</a:t>
            </a:r>
          </a:p>
        </p:txBody>
      </p:sp>
      <p:sp>
        <p:nvSpPr>
          <p:cNvPr id="158" name="Rectangle 157"/>
          <p:cNvSpPr/>
          <p:nvPr/>
        </p:nvSpPr>
        <p:spPr>
          <a:xfrm>
            <a:off x="16619" y="479651"/>
            <a:ext cx="2407535" cy="4447032"/>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dirty="0">
              <a:solidFill>
                <a:srgbClr val="000000"/>
              </a:solidFill>
            </a:endParaRPr>
          </a:p>
        </p:txBody>
      </p:sp>
      <p:sp>
        <p:nvSpPr>
          <p:cNvPr id="159" name="Rectangle 158"/>
          <p:cNvSpPr/>
          <p:nvPr/>
        </p:nvSpPr>
        <p:spPr>
          <a:xfrm>
            <a:off x="4713654" y="479650"/>
            <a:ext cx="4304527" cy="4416955"/>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dirty="0">
              <a:solidFill>
                <a:srgbClr val="000000"/>
              </a:solidFill>
            </a:endParaRPr>
          </a:p>
        </p:txBody>
      </p:sp>
      <p:sp>
        <p:nvSpPr>
          <p:cNvPr id="160" name="Rectangle 159"/>
          <p:cNvSpPr/>
          <p:nvPr/>
        </p:nvSpPr>
        <p:spPr>
          <a:xfrm>
            <a:off x="2477237" y="479650"/>
            <a:ext cx="2183334" cy="4447032"/>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dirty="0">
              <a:solidFill>
                <a:srgbClr val="000000"/>
              </a:solidFill>
            </a:endParaRPr>
          </a:p>
        </p:txBody>
      </p:sp>
      <p:sp>
        <p:nvSpPr>
          <p:cNvPr id="214" name="Title 1"/>
          <p:cNvSpPr>
            <a:spLocks noGrp="1"/>
          </p:cNvSpPr>
          <p:nvPr>
            <p:ph type="title"/>
          </p:nvPr>
        </p:nvSpPr>
        <p:spPr>
          <a:xfrm>
            <a:off x="179512" y="123478"/>
            <a:ext cx="8964488" cy="431254"/>
          </a:xfrm>
        </p:spPr>
        <p:txBody>
          <a:bodyPr/>
          <a:lstStyle/>
          <a:p>
            <a:r>
              <a:rPr lang="fr-FR" dirty="0"/>
              <a:t>Macro processus sur segments PRO/PME/E – techniciens Orange</a:t>
            </a:r>
          </a:p>
        </p:txBody>
      </p:sp>
      <p:cxnSp>
        <p:nvCxnSpPr>
          <p:cNvPr id="102" name="Connecteur droit avec flèche 101"/>
          <p:cNvCxnSpPr>
            <a:stCxn id="82" idx="3"/>
            <a:endCxn id="115" idx="1"/>
          </p:cNvCxnSpPr>
          <p:nvPr/>
        </p:nvCxnSpPr>
        <p:spPr>
          <a:xfrm flipV="1">
            <a:off x="7621792" y="3938370"/>
            <a:ext cx="190286" cy="244764"/>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82" name="Rectangle à coins arrondis 81"/>
          <p:cNvSpPr/>
          <p:nvPr/>
        </p:nvSpPr>
        <p:spPr>
          <a:xfrm>
            <a:off x="6313799" y="3618547"/>
            <a:ext cx="1307993" cy="1129174"/>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700" i="1" dirty="0">
                <a:solidFill>
                  <a:srgbClr val="000000"/>
                </a:solidFill>
              </a:rPr>
              <a:t>(si appel préalable pas déjà fait) </a:t>
            </a:r>
            <a:r>
              <a:rPr lang="fr-FR" sz="700" dirty="0">
                <a:solidFill>
                  <a:srgbClr val="000000"/>
                </a:solidFill>
              </a:rPr>
              <a:t>Appel préalable de l’intervenant avec CAT </a:t>
            </a:r>
            <a:r>
              <a:rPr lang="fr-FR" sz="700" u="sng" dirty="0">
                <a:solidFill>
                  <a:srgbClr val="000000"/>
                </a:solidFill>
              </a:rPr>
              <a:t>inclus confirmation </a:t>
            </a:r>
            <a:r>
              <a:rPr lang="fr-FR" sz="700" dirty="0">
                <a:solidFill>
                  <a:srgbClr val="000000"/>
                </a:solidFill>
              </a:rPr>
              <a:t>possession du « </a:t>
            </a:r>
            <a:r>
              <a:rPr lang="fr-FR" sz="700" dirty="0" err="1">
                <a:solidFill>
                  <a:srgbClr val="000000"/>
                </a:solidFill>
              </a:rPr>
              <a:t>pass</a:t>
            </a:r>
            <a:r>
              <a:rPr lang="fr-FR" sz="700" dirty="0">
                <a:solidFill>
                  <a:srgbClr val="000000"/>
                </a:solidFill>
              </a:rPr>
              <a:t> sanitaire »</a:t>
            </a:r>
          </a:p>
        </p:txBody>
      </p:sp>
      <p:sp>
        <p:nvSpPr>
          <p:cNvPr id="163" name="ZoneTexte 162"/>
          <p:cNvSpPr txBox="1"/>
          <p:nvPr/>
        </p:nvSpPr>
        <p:spPr>
          <a:xfrm>
            <a:off x="4822799" y="2662410"/>
            <a:ext cx="539959" cy="126515"/>
          </a:xfrm>
          <a:prstGeom prst="rect">
            <a:avLst/>
          </a:prstGeom>
          <a:solidFill>
            <a:schemeClr val="bg1">
              <a:lumMod val="75000"/>
            </a:schemeClr>
          </a:solidFill>
        </p:spPr>
        <p:txBody>
          <a:bodyPr wrap="square" lIns="0" tIns="0" rIns="0" bIns="0" rtlCol="0">
            <a:spAutoFit/>
          </a:bodyPr>
          <a:lstStyle/>
          <a:p>
            <a:pPr algn="ctr"/>
            <a:r>
              <a:rPr lang="fr-FR" sz="800" dirty="0"/>
              <a:t>non</a:t>
            </a:r>
          </a:p>
        </p:txBody>
      </p:sp>
      <p:cxnSp>
        <p:nvCxnSpPr>
          <p:cNvPr id="154" name="Connecteur droit avec flèche 153"/>
          <p:cNvCxnSpPr>
            <a:cxnSpLocks/>
            <a:stCxn id="110" idx="1"/>
          </p:cNvCxnSpPr>
          <p:nvPr/>
        </p:nvCxnSpPr>
        <p:spPr>
          <a:xfrm flipH="1">
            <a:off x="4556309" y="2854624"/>
            <a:ext cx="894784" cy="3041"/>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202" name="Connecteur en angle 201"/>
          <p:cNvCxnSpPr>
            <a:stCxn id="110" idx="2"/>
            <a:endCxn id="82" idx="0"/>
          </p:cNvCxnSpPr>
          <p:nvPr/>
        </p:nvCxnSpPr>
        <p:spPr>
          <a:xfrm rot="16200000" flipH="1">
            <a:off x="6522431" y="3173182"/>
            <a:ext cx="205010" cy="685719"/>
          </a:xfrm>
          <a:prstGeom prst="bentConnector3">
            <a:avLst>
              <a:gd name="adj1" fmla="val 50000"/>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110" name="Losange 109"/>
          <p:cNvSpPr/>
          <p:nvPr/>
        </p:nvSpPr>
        <p:spPr>
          <a:xfrm>
            <a:off x="5451093" y="2295711"/>
            <a:ext cx="1661967" cy="1117826"/>
          </a:xfrm>
          <a:prstGeom prst="diamond">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700" dirty="0">
                <a:solidFill>
                  <a:srgbClr val="000000"/>
                </a:solidFill>
              </a:rPr>
              <a:t>Intervenant en capacité de réaliser cette intervention  nécessitant un </a:t>
            </a:r>
            <a:r>
              <a:rPr lang="fr-FR" sz="700" dirty="0" err="1">
                <a:solidFill>
                  <a:srgbClr val="000000"/>
                </a:solidFill>
              </a:rPr>
              <a:t>pass</a:t>
            </a:r>
            <a:r>
              <a:rPr lang="fr-FR" sz="700" dirty="0">
                <a:solidFill>
                  <a:srgbClr val="000000"/>
                </a:solidFill>
              </a:rPr>
              <a:t> sanitaire valide ?</a:t>
            </a:r>
          </a:p>
        </p:txBody>
      </p:sp>
    </p:spTree>
    <p:extLst>
      <p:ext uri="{BB962C8B-B14F-4D97-AF65-F5344CB8AC3E}">
        <p14:creationId xmlns:p14="http://schemas.microsoft.com/office/powerpoint/2010/main" val="30538654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Rectangle à coins arrondis 43"/>
          <p:cNvSpPr/>
          <p:nvPr/>
        </p:nvSpPr>
        <p:spPr>
          <a:xfrm>
            <a:off x="5719533" y="2211709"/>
            <a:ext cx="1723273" cy="1108441"/>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900" dirty="0">
                <a:solidFill>
                  <a:schemeClr val="bg1"/>
                </a:solidFill>
              </a:rPr>
              <a:t>Poursuite de toutes les procédures de gestion des aléas déjà en place</a:t>
            </a:r>
          </a:p>
        </p:txBody>
      </p:sp>
      <p:sp>
        <p:nvSpPr>
          <p:cNvPr id="156" name="Rectangle à coins arrondis 155"/>
          <p:cNvSpPr/>
          <p:nvPr/>
        </p:nvSpPr>
        <p:spPr>
          <a:xfrm>
            <a:off x="4572647" y="756578"/>
            <a:ext cx="1652627" cy="307959"/>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a:solidFill>
                  <a:schemeClr val="bg1"/>
                </a:solidFill>
              </a:rPr>
              <a:t>Fournisseur</a:t>
            </a:r>
          </a:p>
        </p:txBody>
      </p:sp>
      <p:sp>
        <p:nvSpPr>
          <p:cNvPr id="160" name="Rectangle 159"/>
          <p:cNvSpPr/>
          <p:nvPr/>
        </p:nvSpPr>
        <p:spPr>
          <a:xfrm>
            <a:off x="3336331" y="479399"/>
            <a:ext cx="4399425" cy="4252339"/>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dirty="0">
              <a:solidFill>
                <a:srgbClr val="000000"/>
              </a:solidFill>
            </a:endParaRPr>
          </a:p>
        </p:txBody>
      </p:sp>
      <p:sp>
        <p:nvSpPr>
          <p:cNvPr id="20" name="Title 1"/>
          <p:cNvSpPr txBox="1">
            <a:spLocks/>
          </p:cNvSpPr>
          <p:nvPr/>
        </p:nvSpPr>
        <p:spPr>
          <a:xfrm>
            <a:off x="179510" y="25799"/>
            <a:ext cx="9289033" cy="463852"/>
          </a:xfrm>
          <a:prstGeom prst="rect">
            <a:avLst/>
          </a:prstGeom>
        </p:spPr>
        <p:txBody>
          <a:bodyPr vert="horz" lIns="0" tIns="0" rIns="0" bIns="0" rtlCol="0" anchor="t" anchorCtr="0">
            <a:noAutofit/>
          </a:bodyPr>
          <a:lstStyle>
            <a:lvl1pPr marL="0" indent="0" algn="l" defTabSz="914400" rtl="0" eaLnBrk="1" latinLnBrk="0" hangingPunct="1">
              <a:lnSpc>
                <a:spcPct val="90000"/>
              </a:lnSpc>
              <a:spcBef>
                <a:spcPct val="0"/>
              </a:spcBef>
              <a:buNone/>
              <a:defRPr sz="2000" kern="1200" spc="-20" baseline="0">
                <a:solidFill>
                  <a:schemeClr val="bg2"/>
                </a:solidFill>
                <a:latin typeface="Helvetica 75 Bold" panose="020B0804020202020204" pitchFamily="34" charset="0"/>
                <a:ea typeface="+mj-ea"/>
                <a:cs typeface="+mj-cs"/>
              </a:defRPr>
            </a:lvl1pPr>
          </a:lstStyle>
          <a:p>
            <a:r>
              <a:rPr lang="fr-FR" dirty="0"/>
              <a:t>Macro processus sur segments PRO/PME/E – techniciens fournisseurs</a:t>
            </a:r>
          </a:p>
        </p:txBody>
      </p:sp>
      <p:sp>
        <p:nvSpPr>
          <p:cNvPr id="33" name="Rectangle 32"/>
          <p:cNvSpPr/>
          <p:nvPr/>
        </p:nvSpPr>
        <p:spPr>
          <a:xfrm>
            <a:off x="539552" y="445580"/>
            <a:ext cx="2394988" cy="4252339"/>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dirty="0">
              <a:solidFill>
                <a:srgbClr val="000000"/>
              </a:solidFill>
            </a:endParaRPr>
          </a:p>
        </p:txBody>
      </p:sp>
      <p:sp>
        <p:nvSpPr>
          <p:cNvPr id="34" name="Rectangle à coins arrondis 33"/>
          <p:cNvSpPr/>
          <p:nvPr/>
        </p:nvSpPr>
        <p:spPr>
          <a:xfrm>
            <a:off x="3515566" y="1174723"/>
            <a:ext cx="1041914" cy="594353"/>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a:solidFill>
                  <a:schemeClr val="bg1"/>
                </a:solidFill>
              </a:rPr>
              <a:t>Affectation standard des OT non tagués</a:t>
            </a:r>
          </a:p>
        </p:txBody>
      </p:sp>
      <p:sp>
        <p:nvSpPr>
          <p:cNvPr id="35" name="Rectangle à coins arrondis 34"/>
          <p:cNvSpPr/>
          <p:nvPr/>
        </p:nvSpPr>
        <p:spPr>
          <a:xfrm>
            <a:off x="3530733" y="3934047"/>
            <a:ext cx="1041914" cy="736824"/>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a:solidFill>
                  <a:schemeClr val="bg1"/>
                </a:solidFill>
              </a:rPr>
              <a:t>Affectation standard des OT tagués</a:t>
            </a:r>
          </a:p>
        </p:txBody>
      </p:sp>
      <p:cxnSp>
        <p:nvCxnSpPr>
          <p:cNvPr id="36" name="Connecteur droit avec flèche 35"/>
          <p:cNvCxnSpPr>
            <a:cxnSpLocks/>
            <a:stCxn id="43" idx="3"/>
          </p:cNvCxnSpPr>
          <p:nvPr/>
        </p:nvCxnSpPr>
        <p:spPr>
          <a:xfrm flipV="1">
            <a:off x="2755578" y="1400666"/>
            <a:ext cx="759988" cy="80968"/>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8" name="Connecteur droit avec flèche 37"/>
          <p:cNvCxnSpPr/>
          <p:nvPr/>
        </p:nvCxnSpPr>
        <p:spPr>
          <a:xfrm>
            <a:off x="2797120" y="4296583"/>
            <a:ext cx="759988" cy="11751"/>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7" name="Connecteur en angle 6"/>
          <p:cNvCxnSpPr>
            <a:cxnSpLocks/>
            <a:stCxn id="34" idx="3"/>
          </p:cNvCxnSpPr>
          <p:nvPr/>
        </p:nvCxnSpPr>
        <p:spPr>
          <a:xfrm>
            <a:off x="4557480" y="1471900"/>
            <a:ext cx="1162053" cy="883826"/>
          </a:xfrm>
          <a:prstGeom prst="bentConnector3">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40" name="Connecteur en angle 39"/>
          <p:cNvCxnSpPr>
            <a:cxnSpLocks/>
            <a:stCxn id="35" idx="3"/>
            <a:endCxn id="44" idx="1"/>
          </p:cNvCxnSpPr>
          <p:nvPr/>
        </p:nvCxnSpPr>
        <p:spPr>
          <a:xfrm flipV="1">
            <a:off x="4572647" y="2765930"/>
            <a:ext cx="1146886" cy="1536529"/>
          </a:xfrm>
          <a:prstGeom prst="bentConnector3">
            <a:avLst>
              <a:gd name="adj1" fmla="val 50000"/>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37" name="Rectangle à coins arrondis 3">
            <a:extLst>
              <a:ext uri="{FF2B5EF4-FFF2-40B4-BE49-F238E27FC236}">
                <a16:creationId xmlns="" xmlns:a16="http://schemas.microsoft.com/office/drawing/2014/main" id="{7DEEA030-B21D-4532-93BC-80B9FAB76FA6}"/>
              </a:ext>
            </a:extLst>
          </p:cNvPr>
          <p:cNvSpPr/>
          <p:nvPr/>
        </p:nvSpPr>
        <p:spPr>
          <a:xfrm>
            <a:off x="541305" y="2211708"/>
            <a:ext cx="647099" cy="1437799"/>
          </a:xfrm>
          <a:prstGeom prst="roundRect">
            <a:avLst/>
          </a:prstGeom>
          <a:solidFill>
            <a:schemeClr val="bg1"/>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fr-FR" sz="700" dirty="0">
                <a:solidFill>
                  <a:srgbClr val="000000"/>
                </a:solidFill>
              </a:rPr>
              <a:t>Le service client constate qu’il faut une intervention sur site</a:t>
            </a:r>
          </a:p>
        </p:txBody>
      </p:sp>
      <p:cxnSp>
        <p:nvCxnSpPr>
          <p:cNvPr id="39" name="Connecteur droit avec flèche 38">
            <a:extLst>
              <a:ext uri="{FF2B5EF4-FFF2-40B4-BE49-F238E27FC236}">
                <a16:creationId xmlns="" xmlns:a16="http://schemas.microsoft.com/office/drawing/2014/main" id="{A2435BAB-7860-4BE8-B11B-74BBB6ED89C3}"/>
              </a:ext>
            </a:extLst>
          </p:cNvPr>
          <p:cNvCxnSpPr>
            <a:cxnSpLocks/>
            <a:stCxn id="37" idx="3"/>
          </p:cNvCxnSpPr>
          <p:nvPr/>
        </p:nvCxnSpPr>
        <p:spPr>
          <a:xfrm flipV="1">
            <a:off x="1188404" y="2877114"/>
            <a:ext cx="158660" cy="53494"/>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41" name="Connecteur droit avec flèche 40">
            <a:extLst>
              <a:ext uri="{FF2B5EF4-FFF2-40B4-BE49-F238E27FC236}">
                <a16:creationId xmlns="" xmlns:a16="http://schemas.microsoft.com/office/drawing/2014/main" id="{EDFD808C-46AA-4D4C-8C86-5F20C01BCE9F}"/>
              </a:ext>
            </a:extLst>
          </p:cNvPr>
          <p:cNvCxnSpPr>
            <a:cxnSpLocks/>
            <a:stCxn id="42" idx="2"/>
            <a:endCxn id="43" idx="2"/>
          </p:cNvCxnSpPr>
          <p:nvPr/>
        </p:nvCxnSpPr>
        <p:spPr>
          <a:xfrm flipV="1">
            <a:off x="2108938" y="1753815"/>
            <a:ext cx="1" cy="330726"/>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43" name="Rectangle à coins arrondis 15">
            <a:extLst>
              <a:ext uri="{FF2B5EF4-FFF2-40B4-BE49-F238E27FC236}">
                <a16:creationId xmlns="" xmlns:a16="http://schemas.microsoft.com/office/drawing/2014/main" id="{2B5B1BE3-008C-4C5D-805B-30B458B19B33}"/>
              </a:ext>
            </a:extLst>
          </p:cNvPr>
          <p:cNvSpPr/>
          <p:nvPr/>
        </p:nvSpPr>
        <p:spPr>
          <a:xfrm>
            <a:off x="1462299" y="1209453"/>
            <a:ext cx="1293279" cy="544362"/>
          </a:xfrm>
          <a:prstGeom prst="roundRect">
            <a:avLst/>
          </a:prstGeom>
          <a:solidFill>
            <a:schemeClr val="bg1"/>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a:solidFill>
                  <a:srgbClr val="000000"/>
                </a:solidFill>
              </a:rPr>
              <a:t>Le SC ne tague pas l’intervention</a:t>
            </a:r>
          </a:p>
        </p:txBody>
      </p:sp>
      <p:sp>
        <p:nvSpPr>
          <p:cNvPr id="45" name="Rectangle à coins arrondis 17">
            <a:extLst>
              <a:ext uri="{FF2B5EF4-FFF2-40B4-BE49-F238E27FC236}">
                <a16:creationId xmlns="" xmlns:a16="http://schemas.microsoft.com/office/drawing/2014/main" id="{C945DA7C-1F16-46CE-B209-E1D501139220}"/>
              </a:ext>
            </a:extLst>
          </p:cNvPr>
          <p:cNvSpPr/>
          <p:nvPr/>
        </p:nvSpPr>
        <p:spPr>
          <a:xfrm>
            <a:off x="1471119" y="3934047"/>
            <a:ext cx="1293279" cy="729803"/>
          </a:xfrm>
          <a:prstGeom prst="roundRect">
            <a:avLst/>
          </a:prstGeom>
          <a:solidFill>
            <a:schemeClr val="bg1"/>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a:solidFill>
                  <a:srgbClr val="000000"/>
                </a:solidFill>
              </a:rPr>
              <a:t>Le SC tague l’intervention </a:t>
            </a:r>
          </a:p>
          <a:p>
            <a:pPr algn="ctr"/>
            <a:r>
              <a:rPr lang="fr-FR" sz="800" dirty="0">
                <a:solidFill>
                  <a:srgbClr val="000000"/>
                </a:solidFill>
              </a:rPr>
              <a:t>« COVIDPS »</a:t>
            </a:r>
          </a:p>
        </p:txBody>
      </p:sp>
      <p:cxnSp>
        <p:nvCxnSpPr>
          <p:cNvPr id="46" name="Connecteur droit avec flèche 45">
            <a:extLst>
              <a:ext uri="{FF2B5EF4-FFF2-40B4-BE49-F238E27FC236}">
                <a16:creationId xmlns="" xmlns:a16="http://schemas.microsoft.com/office/drawing/2014/main" id="{894C3A07-3312-4911-98AA-34A73D61752D}"/>
              </a:ext>
            </a:extLst>
          </p:cNvPr>
          <p:cNvCxnSpPr>
            <a:cxnSpLocks/>
            <a:stCxn id="47" idx="2"/>
            <a:endCxn id="45" idx="0"/>
          </p:cNvCxnSpPr>
          <p:nvPr/>
        </p:nvCxnSpPr>
        <p:spPr>
          <a:xfrm>
            <a:off x="2117758" y="3772619"/>
            <a:ext cx="1" cy="161428"/>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48" name="Rectangle à coins arrondis 154">
            <a:extLst>
              <a:ext uri="{FF2B5EF4-FFF2-40B4-BE49-F238E27FC236}">
                <a16:creationId xmlns="" xmlns:a16="http://schemas.microsoft.com/office/drawing/2014/main" id="{55E6F972-9B06-4D40-9090-46A9D34CB9CB}"/>
              </a:ext>
            </a:extLst>
          </p:cNvPr>
          <p:cNvSpPr/>
          <p:nvPr/>
        </p:nvSpPr>
        <p:spPr>
          <a:xfrm>
            <a:off x="890532" y="741687"/>
            <a:ext cx="1662446" cy="313409"/>
          </a:xfrm>
          <a:prstGeom prst="roundRect">
            <a:avLst/>
          </a:prstGeom>
          <a:solidFill>
            <a:schemeClr val="bg1"/>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a:solidFill>
                  <a:srgbClr val="000000"/>
                </a:solidFill>
              </a:rPr>
              <a:t>Service client</a:t>
            </a:r>
          </a:p>
        </p:txBody>
      </p:sp>
      <p:sp>
        <p:nvSpPr>
          <p:cNvPr id="49" name="Losange 48">
            <a:extLst>
              <a:ext uri="{FF2B5EF4-FFF2-40B4-BE49-F238E27FC236}">
                <a16:creationId xmlns="" xmlns:a16="http://schemas.microsoft.com/office/drawing/2014/main" id="{B7AFD5C4-54A4-45DA-ABB2-BA4755F9C634}"/>
              </a:ext>
            </a:extLst>
          </p:cNvPr>
          <p:cNvSpPr/>
          <p:nvPr/>
        </p:nvSpPr>
        <p:spPr>
          <a:xfrm>
            <a:off x="1347064" y="2082464"/>
            <a:ext cx="1497782" cy="1589295"/>
          </a:xfrm>
          <a:prstGeom prst="diamond">
            <a:avLst/>
          </a:prstGeom>
          <a:solidFill>
            <a:schemeClr val="bg1"/>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fr-FR" sz="700" dirty="0">
                <a:solidFill>
                  <a:srgbClr val="000000"/>
                </a:solidFill>
              </a:rPr>
              <a:t>Le lieu et conditions </a:t>
            </a:r>
          </a:p>
          <a:p>
            <a:pPr algn="ctr"/>
            <a:r>
              <a:rPr lang="fr-FR" sz="700" dirty="0">
                <a:solidFill>
                  <a:srgbClr val="000000"/>
                </a:solidFill>
              </a:rPr>
              <a:t>d’intervention rentrent-ils dans les conditions nécessitant un </a:t>
            </a:r>
            <a:r>
              <a:rPr lang="fr-FR" sz="700" dirty="0" err="1">
                <a:solidFill>
                  <a:srgbClr val="000000"/>
                </a:solidFill>
              </a:rPr>
              <a:t>pass</a:t>
            </a:r>
            <a:r>
              <a:rPr lang="fr-FR" sz="700" dirty="0">
                <a:solidFill>
                  <a:srgbClr val="000000"/>
                </a:solidFill>
              </a:rPr>
              <a:t> sanitaire ? </a:t>
            </a:r>
          </a:p>
        </p:txBody>
      </p:sp>
      <p:sp>
        <p:nvSpPr>
          <p:cNvPr id="42" name="ZoneTexte 41">
            <a:extLst>
              <a:ext uri="{FF2B5EF4-FFF2-40B4-BE49-F238E27FC236}">
                <a16:creationId xmlns="" xmlns:a16="http://schemas.microsoft.com/office/drawing/2014/main" id="{8C973EA9-0B27-4998-9CFD-F027FC7253F1}"/>
              </a:ext>
            </a:extLst>
          </p:cNvPr>
          <p:cNvSpPr txBox="1"/>
          <p:nvPr/>
        </p:nvSpPr>
        <p:spPr>
          <a:xfrm>
            <a:off x="1820906" y="1961430"/>
            <a:ext cx="576064" cy="123111"/>
          </a:xfrm>
          <a:prstGeom prst="rect">
            <a:avLst/>
          </a:prstGeom>
          <a:solidFill>
            <a:schemeClr val="bg1"/>
          </a:solidFill>
          <a:ln>
            <a:solidFill>
              <a:schemeClr val="tx1">
                <a:lumMod val="95000"/>
                <a:lumOff val="5000"/>
              </a:schemeClr>
            </a:solidFill>
          </a:ln>
        </p:spPr>
        <p:txBody>
          <a:bodyPr wrap="square" lIns="0" tIns="0" rIns="0" bIns="0" rtlCol="0">
            <a:spAutoFit/>
          </a:bodyPr>
          <a:lstStyle/>
          <a:p>
            <a:pPr algn="ctr"/>
            <a:r>
              <a:rPr lang="fr-FR" sz="800" dirty="0"/>
              <a:t>non</a:t>
            </a:r>
          </a:p>
        </p:txBody>
      </p:sp>
      <p:sp>
        <p:nvSpPr>
          <p:cNvPr id="47" name="ZoneTexte 46">
            <a:extLst>
              <a:ext uri="{FF2B5EF4-FFF2-40B4-BE49-F238E27FC236}">
                <a16:creationId xmlns="" xmlns:a16="http://schemas.microsoft.com/office/drawing/2014/main" id="{AB5C9F31-34C5-4090-9A61-7542F5FCA455}"/>
              </a:ext>
            </a:extLst>
          </p:cNvPr>
          <p:cNvSpPr txBox="1"/>
          <p:nvPr/>
        </p:nvSpPr>
        <p:spPr>
          <a:xfrm>
            <a:off x="1829726" y="3649508"/>
            <a:ext cx="576064" cy="123111"/>
          </a:xfrm>
          <a:prstGeom prst="rect">
            <a:avLst/>
          </a:prstGeom>
          <a:solidFill>
            <a:schemeClr val="bg1"/>
          </a:solidFill>
          <a:ln>
            <a:solidFill>
              <a:schemeClr val="tx1">
                <a:lumMod val="95000"/>
                <a:lumOff val="5000"/>
              </a:schemeClr>
            </a:solidFill>
          </a:ln>
        </p:spPr>
        <p:txBody>
          <a:bodyPr wrap="square" lIns="0" tIns="0" rIns="0" bIns="0" rtlCol="0">
            <a:spAutoFit/>
          </a:bodyPr>
          <a:lstStyle/>
          <a:p>
            <a:pPr algn="ctr"/>
            <a:r>
              <a:rPr lang="fr-FR" sz="800" dirty="0"/>
              <a:t>oui</a:t>
            </a:r>
          </a:p>
        </p:txBody>
      </p:sp>
    </p:spTree>
    <p:extLst>
      <p:ext uri="{BB962C8B-B14F-4D97-AF65-F5344CB8AC3E}">
        <p14:creationId xmlns:p14="http://schemas.microsoft.com/office/powerpoint/2010/main" val="29794283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Losange 5"/>
          <p:cNvSpPr/>
          <p:nvPr/>
        </p:nvSpPr>
        <p:spPr>
          <a:xfrm>
            <a:off x="107504" y="2126973"/>
            <a:ext cx="1296283" cy="671200"/>
          </a:xfrm>
          <a:prstGeom prst="diamond">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700" dirty="0" err="1">
                <a:solidFill>
                  <a:schemeClr val="bg2"/>
                </a:solidFill>
              </a:rPr>
              <a:t>pass</a:t>
            </a:r>
            <a:r>
              <a:rPr lang="fr-FR" sz="700" dirty="0">
                <a:solidFill>
                  <a:schemeClr val="bg2"/>
                </a:solidFill>
              </a:rPr>
              <a:t> sanitaire </a:t>
            </a:r>
            <a:r>
              <a:rPr lang="fr-FR" sz="700" dirty="0">
                <a:solidFill>
                  <a:srgbClr val="000000"/>
                </a:solidFill>
              </a:rPr>
              <a:t>nécessaire sur site client</a:t>
            </a:r>
          </a:p>
        </p:txBody>
      </p:sp>
      <p:cxnSp>
        <p:nvCxnSpPr>
          <p:cNvPr id="10" name="Connecteur droit avec flèche 9"/>
          <p:cNvCxnSpPr>
            <a:stCxn id="6" idx="0"/>
            <a:endCxn id="16" idx="2"/>
          </p:cNvCxnSpPr>
          <p:nvPr/>
        </p:nvCxnSpPr>
        <p:spPr>
          <a:xfrm flipH="1" flipV="1">
            <a:off x="754220" y="1881121"/>
            <a:ext cx="1426" cy="245852"/>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16" name="Rectangle à coins arrondis 15"/>
          <p:cNvSpPr/>
          <p:nvPr/>
        </p:nvSpPr>
        <p:spPr>
          <a:xfrm>
            <a:off x="135098" y="1320018"/>
            <a:ext cx="1238243" cy="561103"/>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a:solidFill>
                  <a:srgbClr val="000000"/>
                </a:solidFill>
              </a:rPr>
              <a:t>Production taguée en commentaire « COVIDPS » dans CLIP/OPUS</a:t>
            </a:r>
          </a:p>
        </p:txBody>
      </p:sp>
      <p:cxnSp>
        <p:nvCxnSpPr>
          <p:cNvPr id="19" name="Connecteur droit avec flèche 18"/>
          <p:cNvCxnSpPr>
            <a:cxnSpLocks/>
            <a:stCxn id="6" idx="2"/>
            <a:endCxn id="51" idx="0"/>
          </p:cNvCxnSpPr>
          <p:nvPr/>
        </p:nvCxnSpPr>
        <p:spPr>
          <a:xfrm>
            <a:off x="755646" y="2798173"/>
            <a:ext cx="8701" cy="315223"/>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24" name="Rectangle à coins arrondis 23"/>
          <p:cNvSpPr/>
          <p:nvPr/>
        </p:nvSpPr>
        <p:spPr>
          <a:xfrm>
            <a:off x="3033406" y="1278620"/>
            <a:ext cx="982789" cy="1861851"/>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800" dirty="0">
                <a:solidFill>
                  <a:srgbClr val="000000"/>
                </a:solidFill>
              </a:rPr>
              <a:t>1/Reporte le commentaire  </a:t>
            </a:r>
          </a:p>
          <a:p>
            <a:r>
              <a:rPr lang="fr-FR" sz="800" dirty="0">
                <a:solidFill>
                  <a:srgbClr val="000000"/>
                </a:solidFill>
              </a:rPr>
              <a:t>« COVIDPS » dans GDP lors de la création de la POI</a:t>
            </a:r>
          </a:p>
          <a:p>
            <a:endParaRPr lang="fr-FR" sz="800" dirty="0">
              <a:solidFill>
                <a:srgbClr val="000000"/>
              </a:solidFill>
            </a:endParaRPr>
          </a:p>
          <a:p>
            <a:r>
              <a:rPr lang="fr-FR" sz="800" dirty="0">
                <a:solidFill>
                  <a:srgbClr val="000000"/>
                </a:solidFill>
              </a:rPr>
              <a:t>2/Affecte le CAFF sans se soucier de l’acteur et/ou de son </a:t>
            </a:r>
            <a:r>
              <a:rPr lang="fr-FR" sz="800" dirty="0" err="1">
                <a:solidFill>
                  <a:schemeClr val="bg1"/>
                </a:solidFill>
              </a:rPr>
              <a:t>pass</a:t>
            </a:r>
            <a:r>
              <a:rPr lang="fr-FR" sz="800" dirty="0">
                <a:solidFill>
                  <a:schemeClr val="bg1"/>
                </a:solidFill>
              </a:rPr>
              <a:t> sanitaire </a:t>
            </a:r>
            <a:endParaRPr lang="fr-FR" sz="800" dirty="0">
              <a:solidFill>
                <a:srgbClr val="000000"/>
              </a:solidFill>
            </a:endParaRPr>
          </a:p>
        </p:txBody>
      </p:sp>
      <p:sp>
        <p:nvSpPr>
          <p:cNvPr id="28" name="Rectangle à coins arrondis 27"/>
          <p:cNvSpPr/>
          <p:nvPr/>
        </p:nvSpPr>
        <p:spPr>
          <a:xfrm>
            <a:off x="1615312" y="1320018"/>
            <a:ext cx="1093839" cy="2475868"/>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800" dirty="0">
                <a:solidFill>
                  <a:schemeClr val="bg1"/>
                </a:solidFill>
              </a:rPr>
              <a:t>1/Questionne ou confirme le besoin de </a:t>
            </a:r>
            <a:r>
              <a:rPr lang="fr-FR" sz="800" dirty="0" err="1">
                <a:solidFill>
                  <a:schemeClr val="tx1"/>
                </a:solidFill>
              </a:rPr>
              <a:t>pass</a:t>
            </a:r>
            <a:r>
              <a:rPr lang="fr-FR" sz="800" dirty="0">
                <a:solidFill>
                  <a:schemeClr val="tx1"/>
                </a:solidFill>
              </a:rPr>
              <a:t> sanitaire </a:t>
            </a:r>
            <a:r>
              <a:rPr lang="fr-FR" sz="800" dirty="0">
                <a:solidFill>
                  <a:schemeClr val="bg1"/>
                </a:solidFill>
              </a:rPr>
              <a:t>avec le client lors de l’appel pour le RDV POC </a:t>
            </a:r>
          </a:p>
          <a:p>
            <a:endParaRPr lang="fr-FR" sz="800" dirty="0">
              <a:solidFill>
                <a:schemeClr val="bg1"/>
              </a:solidFill>
            </a:endParaRPr>
          </a:p>
          <a:p>
            <a:r>
              <a:rPr lang="fr-FR" sz="800" dirty="0">
                <a:solidFill>
                  <a:schemeClr val="bg1"/>
                </a:solidFill>
              </a:rPr>
              <a:t>2/Pose le commentaire d’activité « COVIDPS » sur la tache OPUS AOS1 si besoin de </a:t>
            </a:r>
            <a:r>
              <a:rPr lang="fr-FR" sz="800" dirty="0" err="1">
                <a:solidFill>
                  <a:schemeClr val="tx1"/>
                </a:solidFill>
              </a:rPr>
              <a:t>pass</a:t>
            </a:r>
            <a:r>
              <a:rPr lang="fr-FR" sz="800" dirty="0">
                <a:solidFill>
                  <a:schemeClr val="tx1"/>
                </a:solidFill>
              </a:rPr>
              <a:t> sanitaire </a:t>
            </a:r>
          </a:p>
        </p:txBody>
      </p:sp>
      <p:cxnSp>
        <p:nvCxnSpPr>
          <p:cNvPr id="29" name="Connecteur droit avec flèche 28"/>
          <p:cNvCxnSpPr>
            <a:stCxn id="51" idx="3"/>
          </p:cNvCxnSpPr>
          <p:nvPr/>
        </p:nvCxnSpPr>
        <p:spPr>
          <a:xfrm flipV="1">
            <a:off x="1383468" y="3153647"/>
            <a:ext cx="244659" cy="264990"/>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7" name="Connecteur droit avec flèche 36"/>
          <p:cNvCxnSpPr>
            <a:stCxn id="16" idx="3"/>
          </p:cNvCxnSpPr>
          <p:nvPr/>
        </p:nvCxnSpPr>
        <p:spPr>
          <a:xfrm>
            <a:off x="1373341" y="1600570"/>
            <a:ext cx="200757" cy="117993"/>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99" name="Connecteur droit avec flèche 98"/>
          <p:cNvCxnSpPr>
            <a:cxnSpLocks/>
            <a:endCxn id="24" idx="1"/>
          </p:cNvCxnSpPr>
          <p:nvPr/>
        </p:nvCxnSpPr>
        <p:spPr>
          <a:xfrm>
            <a:off x="2669871" y="2209545"/>
            <a:ext cx="363535" cy="1"/>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155" name="Rectangle à coins arrondis 154"/>
          <p:cNvSpPr/>
          <p:nvPr/>
        </p:nvSpPr>
        <p:spPr>
          <a:xfrm>
            <a:off x="39305" y="751986"/>
            <a:ext cx="1375652" cy="313409"/>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rgbClr val="000000"/>
                </a:solidFill>
              </a:rPr>
              <a:t>OWF/OBS</a:t>
            </a:r>
          </a:p>
        </p:txBody>
      </p:sp>
      <p:sp>
        <p:nvSpPr>
          <p:cNvPr id="156" name="Rectangle à coins arrondis 155"/>
          <p:cNvSpPr/>
          <p:nvPr/>
        </p:nvSpPr>
        <p:spPr>
          <a:xfrm>
            <a:off x="1422624" y="759850"/>
            <a:ext cx="1387909" cy="301943"/>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chemeClr val="bg1"/>
                </a:solidFill>
              </a:rPr>
              <a:t>Pilote THD</a:t>
            </a:r>
          </a:p>
        </p:txBody>
      </p:sp>
      <p:sp>
        <p:nvSpPr>
          <p:cNvPr id="157" name="Rectangle à coins arrondis 156"/>
          <p:cNvSpPr/>
          <p:nvPr/>
        </p:nvSpPr>
        <p:spPr>
          <a:xfrm>
            <a:off x="2923959" y="761016"/>
            <a:ext cx="1071531" cy="301943"/>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rgbClr val="000000"/>
                </a:solidFill>
              </a:rPr>
              <a:t>PBL/AT</a:t>
            </a:r>
          </a:p>
        </p:txBody>
      </p:sp>
      <p:sp>
        <p:nvSpPr>
          <p:cNvPr id="158" name="Rectangle 157"/>
          <p:cNvSpPr/>
          <p:nvPr/>
        </p:nvSpPr>
        <p:spPr>
          <a:xfrm>
            <a:off x="82607" y="664639"/>
            <a:ext cx="1381224" cy="3563294"/>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dirty="0">
              <a:solidFill>
                <a:srgbClr val="000000"/>
              </a:solidFill>
            </a:endParaRPr>
          </a:p>
        </p:txBody>
      </p:sp>
      <p:sp>
        <p:nvSpPr>
          <p:cNvPr id="159" name="Rectangle 158"/>
          <p:cNvSpPr/>
          <p:nvPr/>
        </p:nvSpPr>
        <p:spPr>
          <a:xfrm>
            <a:off x="2957903" y="675988"/>
            <a:ext cx="1172323" cy="3551945"/>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dirty="0">
              <a:solidFill>
                <a:srgbClr val="000000"/>
              </a:solidFill>
            </a:endParaRPr>
          </a:p>
        </p:txBody>
      </p:sp>
      <p:sp>
        <p:nvSpPr>
          <p:cNvPr id="160" name="Rectangle 159"/>
          <p:cNvSpPr/>
          <p:nvPr/>
        </p:nvSpPr>
        <p:spPr>
          <a:xfrm>
            <a:off x="1517315" y="675989"/>
            <a:ext cx="1352418" cy="3551944"/>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dirty="0">
              <a:solidFill>
                <a:srgbClr val="000000"/>
              </a:solidFill>
            </a:endParaRPr>
          </a:p>
        </p:txBody>
      </p:sp>
      <p:sp>
        <p:nvSpPr>
          <p:cNvPr id="214" name="Title 1"/>
          <p:cNvSpPr>
            <a:spLocks noGrp="1"/>
          </p:cNvSpPr>
          <p:nvPr>
            <p:ph type="title"/>
          </p:nvPr>
        </p:nvSpPr>
        <p:spPr>
          <a:xfrm>
            <a:off x="53752" y="115107"/>
            <a:ext cx="8964488" cy="431254"/>
          </a:xfrm>
        </p:spPr>
        <p:txBody>
          <a:bodyPr/>
          <a:lstStyle/>
          <a:p>
            <a:r>
              <a:rPr lang="fr-FR" dirty="0"/>
              <a:t>Macro processus « </a:t>
            </a:r>
            <a:r>
              <a:rPr lang="fr-FR" dirty="0" err="1"/>
              <a:t>pass</a:t>
            </a:r>
            <a:r>
              <a:rPr lang="fr-FR" dirty="0"/>
              <a:t> sanitaire » pour acteurs* d’une POI Entreprise </a:t>
            </a:r>
          </a:p>
        </p:txBody>
      </p:sp>
      <p:cxnSp>
        <p:nvCxnSpPr>
          <p:cNvPr id="102" name="Connecteur droit avec flèche 101"/>
          <p:cNvCxnSpPr>
            <a:cxnSpLocks/>
            <a:stCxn id="48" idx="3"/>
            <a:endCxn id="88" idx="1"/>
          </p:cNvCxnSpPr>
          <p:nvPr/>
        </p:nvCxnSpPr>
        <p:spPr>
          <a:xfrm>
            <a:off x="5703414" y="1633549"/>
            <a:ext cx="437005" cy="35851"/>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51" name="Rectangle à coins arrondis 50"/>
          <p:cNvSpPr/>
          <p:nvPr/>
        </p:nvSpPr>
        <p:spPr>
          <a:xfrm>
            <a:off x="145225" y="3113396"/>
            <a:ext cx="1238243" cy="61048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a:solidFill>
                  <a:srgbClr val="000000"/>
                </a:solidFill>
              </a:rPr>
              <a:t>Production NON taguée dans CLIP/OPUS</a:t>
            </a:r>
          </a:p>
        </p:txBody>
      </p:sp>
      <p:sp>
        <p:nvSpPr>
          <p:cNvPr id="76" name="Rectangle 75"/>
          <p:cNvSpPr/>
          <p:nvPr/>
        </p:nvSpPr>
        <p:spPr>
          <a:xfrm>
            <a:off x="4204796" y="677175"/>
            <a:ext cx="3410880" cy="3550759"/>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dirty="0">
              <a:solidFill>
                <a:srgbClr val="000000"/>
              </a:solidFill>
            </a:endParaRPr>
          </a:p>
        </p:txBody>
      </p:sp>
      <p:sp>
        <p:nvSpPr>
          <p:cNvPr id="77" name="Rectangle à coins arrondis 76"/>
          <p:cNvSpPr/>
          <p:nvPr/>
        </p:nvSpPr>
        <p:spPr>
          <a:xfrm>
            <a:off x="4684202" y="733077"/>
            <a:ext cx="1220053" cy="301943"/>
          </a:xfrm>
          <a:prstGeom prst="roundRect">
            <a:avLst/>
          </a:prstGeom>
          <a:solidFill>
            <a:schemeClr val="accent4">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rgbClr val="000000"/>
                </a:solidFill>
              </a:rPr>
              <a:t>CAFF </a:t>
            </a:r>
          </a:p>
        </p:txBody>
      </p:sp>
      <p:cxnSp>
        <p:nvCxnSpPr>
          <p:cNvPr id="84" name="Connecteur droit avec flèche 83"/>
          <p:cNvCxnSpPr>
            <a:cxnSpLocks/>
          </p:cNvCxnSpPr>
          <p:nvPr/>
        </p:nvCxnSpPr>
        <p:spPr>
          <a:xfrm>
            <a:off x="3988710" y="1678081"/>
            <a:ext cx="328854" cy="0"/>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85" name="Connecteur droit avec flèche 84"/>
          <p:cNvCxnSpPr>
            <a:cxnSpLocks/>
            <a:stCxn id="88" idx="2"/>
          </p:cNvCxnSpPr>
          <p:nvPr/>
        </p:nvCxnSpPr>
        <p:spPr>
          <a:xfrm>
            <a:off x="6741228" y="1886681"/>
            <a:ext cx="62618" cy="154754"/>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88" name="Rectangle à coins arrondis 87"/>
          <p:cNvSpPr/>
          <p:nvPr/>
        </p:nvSpPr>
        <p:spPr>
          <a:xfrm>
            <a:off x="6140419" y="1452119"/>
            <a:ext cx="1201617" cy="434562"/>
          </a:xfrm>
          <a:prstGeom prst="roundRect">
            <a:avLst/>
          </a:prstGeom>
          <a:solidFill>
            <a:schemeClr val="accent4">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800" dirty="0" err="1">
                <a:solidFill>
                  <a:schemeClr val="tx1"/>
                </a:solidFill>
              </a:rPr>
              <a:t>pass</a:t>
            </a:r>
            <a:r>
              <a:rPr lang="fr-FR" sz="800" dirty="0">
                <a:solidFill>
                  <a:schemeClr val="tx1"/>
                </a:solidFill>
              </a:rPr>
              <a:t> sanitaire nécessaire</a:t>
            </a:r>
          </a:p>
        </p:txBody>
      </p:sp>
      <p:sp>
        <p:nvSpPr>
          <p:cNvPr id="91" name="Rectangle à coins arrondis 90"/>
          <p:cNvSpPr/>
          <p:nvPr/>
        </p:nvSpPr>
        <p:spPr>
          <a:xfrm>
            <a:off x="5353014" y="2059242"/>
            <a:ext cx="988196" cy="2016673"/>
          </a:xfrm>
          <a:prstGeom prst="roundRect">
            <a:avLst/>
          </a:prstGeom>
          <a:solidFill>
            <a:schemeClr val="accent4">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lang="fr-FR" sz="800" dirty="0">
                <a:solidFill>
                  <a:srgbClr val="000000"/>
                </a:solidFill>
              </a:rPr>
              <a:t>Le C</a:t>
            </a:r>
            <a:r>
              <a:rPr lang="fr-FR" sz="800" dirty="0">
                <a:solidFill>
                  <a:schemeClr val="tx1"/>
                </a:solidFill>
              </a:rPr>
              <a:t>AFF n’a pas de </a:t>
            </a:r>
            <a:r>
              <a:rPr lang="fr-FR" sz="800" dirty="0" err="1">
                <a:solidFill>
                  <a:schemeClr val="bg1"/>
                </a:solidFill>
              </a:rPr>
              <a:t>pass</a:t>
            </a:r>
            <a:r>
              <a:rPr lang="fr-FR" sz="800" dirty="0">
                <a:solidFill>
                  <a:schemeClr val="bg1"/>
                </a:solidFill>
              </a:rPr>
              <a:t> sanitaire </a:t>
            </a:r>
            <a:endParaRPr lang="fr-FR" sz="800" dirty="0">
              <a:solidFill>
                <a:schemeClr val="tx1"/>
              </a:solidFill>
            </a:endParaRPr>
          </a:p>
          <a:p>
            <a:endParaRPr lang="fr-FR" sz="800" dirty="0">
              <a:solidFill>
                <a:schemeClr val="tx1"/>
              </a:solidFill>
            </a:endParaRPr>
          </a:p>
          <a:p>
            <a:r>
              <a:rPr lang="fr-FR" sz="800" dirty="0">
                <a:solidFill>
                  <a:schemeClr val="tx1"/>
                </a:solidFill>
              </a:rPr>
              <a:t>1/ Sollicitation </a:t>
            </a:r>
            <a:r>
              <a:rPr lang="fr-FR" sz="800" dirty="0">
                <a:solidFill>
                  <a:srgbClr val="000000"/>
                </a:solidFill>
              </a:rPr>
              <a:t>de la ligne managériale pour nommer un CAFF volontaire</a:t>
            </a:r>
          </a:p>
          <a:p>
            <a:endParaRPr lang="fr-FR" sz="800" dirty="0">
              <a:solidFill>
                <a:srgbClr val="000000"/>
              </a:solidFill>
            </a:endParaRPr>
          </a:p>
          <a:p>
            <a:r>
              <a:rPr lang="fr-FR" sz="800" dirty="0">
                <a:solidFill>
                  <a:srgbClr val="000000"/>
                </a:solidFill>
              </a:rPr>
              <a:t>2/ Nouveau CAFF nommé par le Manager</a:t>
            </a:r>
          </a:p>
          <a:p>
            <a:endParaRPr lang="fr-FR" sz="800" dirty="0">
              <a:solidFill>
                <a:srgbClr val="000000"/>
              </a:solidFill>
            </a:endParaRPr>
          </a:p>
          <a:p>
            <a:endParaRPr lang="fr-FR" sz="800" dirty="0">
              <a:solidFill>
                <a:srgbClr val="000000"/>
              </a:solidFill>
            </a:endParaRPr>
          </a:p>
          <a:p>
            <a:endParaRPr lang="fr-FR" sz="800" dirty="0">
              <a:solidFill>
                <a:srgbClr val="000000"/>
              </a:solidFill>
            </a:endParaRPr>
          </a:p>
        </p:txBody>
      </p:sp>
      <p:cxnSp>
        <p:nvCxnSpPr>
          <p:cNvPr id="92" name="Connecteur droit avec flèche 91"/>
          <p:cNvCxnSpPr/>
          <p:nvPr/>
        </p:nvCxnSpPr>
        <p:spPr>
          <a:xfrm>
            <a:off x="4583841" y="1519142"/>
            <a:ext cx="9021" cy="784448"/>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107" name="ZoneTexte 106"/>
          <p:cNvSpPr txBox="1"/>
          <p:nvPr/>
        </p:nvSpPr>
        <p:spPr>
          <a:xfrm>
            <a:off x="196206" y="4274160"/>
            <a:ext cx="8280920" cy="169277"/>
          </a:xfrm>
          <a:prstGeom prst="rect">
            <a:avLst/>
          </a:prstGeom>
        </p:spPr>
        <p:txBody>
          <a:bodyPr wrap="square" lIns="0" tIns="0" rIns="0" bIns="0" rtlCol="0">
            <a:spAutoFit/>
          </a:bodyPr>
          <a:lstStyle/>
          <a:p>
            <a:r>
              <a:rPr lang="fr-FR" sz="1100" dirty="0"/>
              <a:t>NB : Pour les POI cuivre, le process commence à l’étape du CAFF quand il prend le RDV POC (si besoin de POC)</a:t>
            </a:r>
          </a:p>
        </p:txBody>
      </p:sp>
      <p:sp>
        <p:nvSpPr>
          <p:cNvPr id="126" name="Rectangle à coins arrondis 125"/>
          <p:cNvSpPr/>
          <p:nvPr/>
        </p:nvSpPr>
        <p:spPr>
          <a:xfrm>
            <a:off x="6415780" y="2041435"/>
            <a:ext cx="1112908" cy="2055025"/>
          </a:xfrm>
          <a:prstGeom prst="roundRect">
            <a:avLst/>
          </a:prstGeom>
          <a:solidFill>
            <a:schemeClr val="accent4">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lang="fr-FR" sz="800" dirty="0">
                <a:solidFill>
                  <a:srgbClr val="000000"/>
                </a:solidFill>
              </a:rPr>
              <a:t>Le CAFF a un </a:t>
            </a:r>
            <a:r>
              <a:rPr lang="fr-FR" sz="800" dirty="0" err="1">
                <a:solidFill>
                  <a:schemeClr val="bg1"/>
                </a:solidFill>
              </a:rPr>
              <a:t>pass</a:t>
            </a:r>
            <a:r>
              <a:rPr lang="fr-FR" sz="800" dirty="0">
                <a:solidFill>
                  <a:schemeClr val="bg1"/>
                </a:solidFill>
              </a:rPr>
              <a:t> sanitaire </a:t>
            </a:r>
            <a:endParaRPr lang="fr-FR" sz="800" dirty="0">
              <a:solidFill>
                <a:srgbClr val="000000"/>
              </a:solidFill>
            </a:endParaRPr>
          </a:p>
          <a:p>
            <a:r>
              <a:rPr lang="fr-FR" sz="800" dirty="0">
                <a:solidFill>
                  <a:srgbClr val="000000"/>
                </a:solidFill>
              </a:rPr>
              <a:t>A la fin de l’étude :</a:t>
            </a:r>
          </a:p>
          <a:p>
            <a:endParaRPr lang="fr-FR" sz="800" dirty="0">
              <a:solidFill>
                <a:srgbClr val="000000"/>
              </a:solidFill>
            </a:endParaRPr>
          </a:p>
          <a:p>
            <a:r>
              <a:rPr lang="fr-FR" sz="800" dirty="0">
                <a:solidFill>
                  <a:srgbClr val="000000"/>
                </a:solidFill>
              </a:rPr>
              <a:t>1/Dans  le COMLAB « ETU TRANSMISE » ajoute le commentaire libre « COVIDPS »</a:t>
            </a:r>
          </a:p>
          <a:p>
            <a:endParaRPr lang="fr-FR" sz="800" dirty="0">
              <a:solidFill>
                <a:srgbClr val="000000"/>
              </a:solidFill>
            </a:endParaRPr>
          </a:p>
          <a:p>
            <a:r>
              <a:rPr lang="fr-FR" sz="800" dirty="0">
                <a:solidFill>
                  <a:srgbClr val="000000"/>
                </a:solidFill>
              </a:rPr>
              <a:t>2/Pose ce même commentaire dans la description du dossier dans LINE</a:t>
            </a:r>
          </a:p>
          <a:p>
            <a:endParaRPr lang="fr-FR" sz="800" dirty="0">
              <a:solidFill>
                <a:srgbClr val="000000"/>
              </a:solidFill>
            </a:endParaRPr>
          </a:p>
        </p:txBody>
      </p:sp>
      <p:sp>
        <p:nvSpPr>
          <p:cNvPr id="129" name="Rectangle à coins arrondis 128"/>
          <p:cNvSpPr/>
          <p:nvPr/>
        </p:nvSpPr>
        <p:spPr>
          <a:xfrm>
            <a:off x="7818934" y="1755658"/>
            <a:ext cx="1159987" cy="1861851"/>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800" dirty="0">
                <a:solidFill>
                  <a:srgbClr val="000000"/>
                </a:solidFill>
              </a:rPr>
              <a:t>1/Récupère le commentaire dans le bloc note de l’ OT GPC et/ou dans le dossier travaux de LINE</a:t>
            </a:r>
          </a:p>
          <a:p>
            <a:endParaRPr lang="fr-FR" sz="800" dirty="0">
              <a:solidFill>
                <a:srgbClr val="000000"/>
              </a:solidFill>
            </a:endParaRPr>
          </a:p>
          <a:p>
            <a:r>
              <a:rPr lang="fr-FR" sz="800" dirty="0">
                <a:solidFill>
                  <a:srgbClr val="000000"/>
                </a:solidFill>
              </a:rPr>
              <a:t>2/Affecte une ressource process standard </a:t>
            </a:r>
          </a:p>
        </p:txBody>
      </p:sp>
      <p:sp>
        <p:nvSpPr>
          <p:cNvPr id="130" name="Rectangle à coins arrondis 129"/>
          <p:cNvSpPr/>
          <p:nvPr/>
        </p:nvSpPr>
        <p:spPr>
          <a:xfrm>
            <a:off x="7615676" y="733077"/>
            <a:ext cx="1393707" cy="463787"/>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rgbClr val="000000"/>
                </a:solidFill>
              </a:rPr>
              <a:t>CA TECH BL/</a:t>
            </a:r>
          </a:p>
          <a:p>
            <a:pPr algn="ctr"/>
            <a:r>
              <a:rPr lang="fr-FR" sz="1200" dirty="0">
                <a:solidFill>
                  <a:srgbClr val="000000"/>
                </a:solidFill>
              </a:rPr>
              <a:t>Fournisseurs</a:t>
            </a:r>
          </a:p>
        </p:txBody>
      </p:sp>
      <p:sp>
        <p:nvSpPr>
          <p:cNvPr id="131" name="Rectangle 130"/>
          <p:cNvSpPr/>
          <p:nvPr/>
        </p:nvSpPr>
        <p:spPr>
          <a:xfrm>
            <a:off x="7706166" y="677175"/>
            <a:ext cx="1355226" cy="3550759"/>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00" dirty="0">
              <a:solidFill>
                <a:srgbClr val="000000"/>
              </a:solidFill>
            </a:endParaRPr>
          </a:p>
        </p:txBody>
      </p:sp>
      <p:cxnSp>
        <p:nvCxnSpPr>
          <p:cNvPr id="137" name="Connecteur droit avec flèche 136"/>
          <p:cNvCxnSpPr>
            <a:cxnSpLocks/>
            <a:stCxn id="126" idx="3"/>
          </p:cNvCxnSpPr>
          <p:nvPr/>
        </p:nvCxnSpPr>
        <p:spPr>
          <a:xfrm>
            <a:off x="7528688" y="3068948"/>
            <a:ext cx="290246" cy="0"/>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35" name="ZoneTexte 14">
            <a:extLst>
              <a:ext uri="{FF2B5EF4-FFF2-40B4-BE49-F238E27FC236}">
                <a16:creationId xmlns="" xmlns:a16="http://schemas.microsoft.com/office/drawing/2014/main" id="{0907B37F-FC84-483F-927A-86719414C50A}"/>
              </a:ext>
            </a:extLst>
          </p:cNvPr>
          <p:cNvSpPr txBox="1"/>
          <p:nvPr/>
        </p:nvSpPr>
        <p:spPr>
          <a:xfrm>
            <a:off x="5659996" y="1470445"/>
            <a:ext cx="413565" cy="123111"/>
          </a:xfrm>
          <a:prstGeom prst="rect">
            <a:avLst/>
          </a:prstGeom>
          <a:solidFill>
            <a:schemeClr val="accent4">
              <a:lumMod val="90000"/>
            </a:schemeClr>
          </a:solidFill>
        </p:spPr>
        <p:txBody>
          <a:bodyPr wrap="square" lIns="0" tIns="0"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fr-FR" sz="800" dirty="0"/>
              <a:t>oui</a:t>
            </a:r>
          </a:p>
        </p:txBody>
      </p:sp>
      <p:sp>
        <p:nvSpPr>
          <p:cNvPr id="40" name="ZoneTexte 14">
            <a:extLst>
              <a:ext uri="{FF2B5EF4-FFF2-40B4-BE49-F238E27FC236}">
                <a16:creationId xmlns="" xmlns:a16="http://schemas.microsoft.com/office/drawing/2014/main" id="{BEC38402-02F0-4839-9D45-AA7FCCF50C8E}"/>
              </a:ext>
            </a:extLst>
          </p:cNvPr>
          <p:cNvSpPr txBox="1"/>
          <p:nvPr/>
        </p:nvSpPr>
        <p:spPr>
          <a:xfrm>
            <a:off x="836947" y="2798224"/>
            <a:ext cx="576064" cy="123111"/>
          </a:xfrm>
          <a:prstGeom prst="rect">
            <a:avLst/>
          </a:prstGeom>
          <a:solidFill>
            <a:schemeClr val="bg1"/>
          </a:solidFill>
          <a:ln>
            <a:solidFill>
              <a:schemeClr val="tx1"/>
            </a:solidFill>
          </a:ln>
        </p:spPr>
        <p:txBody>
          <a:bodyPr wrap="square" lIns="0" tIns="0"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fr-FR" sz="800" dirty="0"/>
              <a:t>Non</a:t>
            </a:r>
          </a:p>
        </p:txBody>
      </p:sp>
      <p:sp>
        <p:nvSpPr>
          <p:cNvPr id="42" name="ZoneTexte 14">
            <a:extLst>
              <a:ext uri="{FF2B5EF4-FFF2-40B4-BE49-F238E27FC236}">
                <a16:creationId xmlns="" xmlns:a16="http://schemas.microsoft.com/office/drawing/2014/main" id="{4F1ABAE0-EA59-41AC-9C35-ED4923FA28BC}"/>
              </a:ext>
            </a:extLst>
          </p:cNvPr>
          <p:cNvSpPr txBox="1"/>
          <p:nvPr/>
        </p:nvSpPr>
        <p:spPr>
          <a:xfrm>
            <a:off x="4283968" y="2293473"/>
            <a:ext cx="576064" cy="123111"/>
          </a:xfrm>
          <a:prstGeom prst="rect">
            <a:avLst/>
          </a:prstGeom>
          <a:solidFill>
            <a:schemeClr val="accent4">
              <a:lumMod val="90000"/>
            </a:schemeClr>
          </a:solidFill>
        </p:spPr>
        <p:txBody>
          <a:bodyPr wrap="square" lIns="0" tIns="0"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fr-FR" sz="800" dirty="0"/>
              <a:t>Non</a:t>
            </a:r>
          </a:p>
        </p:txBody>
      </p:sp>
      <p:sp>
        <p:nvSpPr>
          <p:cNvPr id="48" name="Losange 47">
            <a:extLst>
              <a:ext uri="{FF2B5EF4-FFF2-40B4-BE49-F238E27FC236}">
                <a16:creationId xmlns="" xmlns:a16="http://schemas.microsoft.com/office/drawing/2014/main" id="{5EFD8F16-2967-4245-B047-5F81A88B14BC}"/>
              </a:ext>
            </a:extLst>
          </p:cNvPr>
          <p:cNvSpPr/>
          <p:nvPr/>
        </p:nvSpPr>
        <p:spPr>
          <a:xfrm>
            <a:off x="4302510" y="1090922"/>
            <a:ext cx="1400904" cy="1085254"/>
          </a:xfrm>
          <a:prstGeom prst="diamond">
            <a:avLst/>
          </a:prstGeom>
          <a:solidFill>
            <a:schemeClr val="accent4">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fr-FR" sz="800" dirty="0">
                <a:solidFill>
                  <a:srgbClr val="000000"/>
                </a:solidFill>
              </a:rPr>
              <a:t>Appel de confirmation du RDV POC 24/48h : besoin de </a:t>
            </a:r>
            <a:r>
              <a:rPr lang="fr-FR" sz="800" dirty="0" err="1">
                <a:solidFill>
                  <a:schemeClr val="bg1"/>
                </a:solidFill>
              </a:rPr>
              <a:t>pass</a:t>
            </a:r>
            <a:r>
              <a:rPr lang="fr-FR" sz="800" dirty="0">
                <a:solidFill>
                  <a:schemeClr val="bg1"/>
                </a:solidFill>
              </a:rPr>
              <a:t> sanitaire</a:t>
            </a:r>
            <a:r>
              <a:rPr lang="fr-FR" sz="800" dirty="0">
                <a:solidFill>
                  <a:srgbClr val="000000"/>
                </a:solidFill>
              </a:rPr>
              <a:t> ?</a:t>
            </a:r>
          </a:p>
        </p:txBody>
      </p:sp>
      <p:sp>
        <p:nvSpPr>
          <p:cNvPr id="38" name="ZoneTexte 37">
            <a:extLst>
              <a:ext uri="{FF2B5EF4-FFF2-40B4-BE49-F238E27FC236}">
                <a16:creationId xmlns="" xmlns:a16="http://schemas.microsoft.com/office/drawing/2014/main" id="{40A56C8E-5B4D-4141-BA14-07B420A32759}"/>
              </a:ext>
            </a:extLst>
          </p:cNvPr>
          <p:cNvSpPr txBox="1"/>
          <p:nvPr/>
        </p:nvSpPr>
        <p:spPr>
          <a:xfrm>
            <a:off x="196206" y="4448744"/>
            <a:ext cx="8480250" cy="338554"/>
          </a:xfrm>
          <a:prstGeom prst="rect">
            <a:avLst/>
          </a:prstGeom>
        </p:spPr>
        <p:txBody>
          <a:bodyPr wrap="square" lIns="0" tIns="0" rIns="0" bIns="0" rtlCol="0">
            <a:spAutoFit/>
          </a:bodyPr>
          <a:lstStyle/>
          <a:p>
            <a:r>
              <a:rPr lang="fr-FR" sz="1100" dirty="0"/>
              <a:t>* Les acteurs :  pilotes THD, pilotes boucle locale, accueil technique, chargés d’affaires, conduite d’activités boucle locale, Fournisseurs</a:t>
            </a:r>
          </a:p>
        </p:txBody>
      </p:sp>
      <p:cxnSp>
        <p:nvCxnSpPr>
          <p:cNvPr id="4" name="Connecteur droit avec flèche 3">
            <a:extLst>
              <a:ext uri="{FF2B5EF4-FFF2-40B4-BE49-F238E27FC236}">
                <a16:creationId xmlns="" xmlns:a16="http://schemas.microsoft.com/office/drawing/2014/main" id="{F186B9C1-B4EC-47A4-B974-742E84695F81}"/>
              </a:ext>
            </a:extLst>
          </p:cNvPr>
          <p:cNvCxnSpPr>
            <a:cxnSpLocks/>
            <a:endCxn id="91" idx="0"/>
          </p:cNvCxnSpPr>
          <p:nvPr/>
        </p:nvCxnSpPr>
        <p:spPr>
          <a:xfrm flipH="1">
            <a:off x="5847112" y="1846704"/>
            <a:ext cx="350399" cy="212538"/>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56" name="Rectangle à coins arrondis 87">
            <a:extLst>
              <a:ext uri="{FF2B5EF4-FFF2-40B4-BE49-F238E27FC236}">
                <a16:creationId xmlns="" xmlns:a16="http://schemas.microsoft.com/office/drawing/2014/main" id="{E6BE57E3-FF9D-4346-A8F0-7591ED3D8D6F}"/>
              </a:ext>
            </a:extLst>
          </p:cNvPr>
          <p:cNvSpPr/>
          <p:nvPr/>
        </p:nvSpPr>
        <p:spPr>
          <a:xfrm>
            <a:off x="4267643" y="3329753"/>
            <a:ext cx="864428" cy="662149"/>
          </a:xfrm>
          <a:prstGeom prst="roundRect">
            <a:avLst/>
          </a:prstGeom>
          <a:solidFill>
            <a:schemeClr val="accent4">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800" dirty="0">
                <a:solidFill>
                  <a:srgbClr val="000000"/>
                </a:solidFill>
              </a:rPr>
              <a:t>Process standard</a:t>
            </a:r>
          </a:p>
        </p:txBody>
      </p:sp>
      <p:cxnSp>
        <p:nvCxnSpPr>
          <p:cNvPr id="66" name="Connecteur droit avec flèche 65">
            <a:extLst>
              <a:ext uri="{FF2B5EF4-FFF2-40B4-BE49-F238E27FC236}">
                <a16:creationId xmlns="" xmlns:a16="http://schemas.microsoft.com/office/drawing/2014/main" id="{2E7ACA1C-ABD2-4093-BD80-E2A9D04E074F}"/>
              </a:ext>
            </a:extLst>
          </p:cNvPr>
          <p:cNvCxnSpPr>
            <a:cxnSpLocks/>
          </p:cNvCxnSpPr>
          <p:nvPr/>
        </p:nvCxnSpPr>
        <p:spPr>
          <a:xfrm flipH="1">
            <a:off x="4570058" y="2462719"/>
            <a:ext cx="9165" cy="861727"/>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43" name="ZoneTexte 14">
            <a:extLst>
              <a:ext uri="{FF2B5EF4-FFF2-40B4-BE49-F238E27FC236}">
                <a16:creationId xmlns="" xmlns:a16="http://schemas.microsoft.com/office/drawing/2014/main" id="{81452F36-2240-4118-A59C-6FB819146BA8}"/>
              </a:ext>
            </a:extLst>
          </p:cNvPr>
          <p:cNvSpPr txBox="1"/>
          <p:nvPr/>
        </p:nvSpPr>
        <p:spPr>
          <a:xfrm>
            <a:off x="796860" y="1972230"/>
            <a:ext cx="576064" cy="123111"/>
          </a:xfrm>
          <a:prstGeom prst="rect">
            <a:avLst/>
          </a:prstGeom>
          <a:solidFill>
            <a:schemeClr val="bg1"/>
          </a:solidFill>
          <a:ln>
            <a:solidFill>
              <a:schemeClr val="tx1"/>
            </a:solidFill>
          </a:ln>
        </p:spPr>
        <p:txBody>
          <a:bodyPr wrap="square" lIns="0" tIns="0"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fr-FR" sz="800" dirty="0"/>
              <a:t>Oui</a:t>
            </a:r>
          </a:p>
        </p:txBody>
      </p:sp>
    </p:spTree>
    <p:extLst>
      <p:ext uri="{BB962C8B-B14F-4D97-AF65-F5344CB8AC3E}">
        <p14:creationId xmlns:p14="http://schemas.microsoft.com/office/powerpoint/2010/main" val="8909534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23478"/>
            <a:ext cx="8515350" cy="431254"/>
          </a:xfrm>
        </p:spPr>
        <p:txBody>
          <a:bodyPr/>
          <a:lstStyle/>
          <a:p>
            <a:r>
              <a:rPr lang="fr-FR" dirty="0"/>
              <a:t>La proposition détaillée à compter du 30/08 </a:t>
            </a:r>
          </a:p>
        </p:txBody>
      </p:sp>
      <p:sp>
        <p:nvSpPr>
          <p:cNvPr id="10" name="ZoneTexte 9"/>
          <p:cNvSpPr txBox="1"/>
          <p:nvPr/>
        </p:nvSpPr>
        <p:spPr>
          <a:xfrm>
            <a:off x="251520" y="554732"/>
            <a:ext cx="8208912" cy="4216539"/>
          </a:xfrm>
          <a:prstGeom prst="rect">
            <a:avLst/>
          </a:prstGeom>
        </p:spPr>
        <p:txBody>
          <a:bodyPr wrap="square" lIns="0" tIns="0" rIns="0" bIns="0" rtlCol="0">
            <a:spAutoFit/>
          </a:bodyPr>
          <a:lstStyle/>
          <a:p>
            <a:r>
              <a:rPr lang="fr-FR" sz="1400" u="sng" dirty="0"/>
              <a:t>Périmètre Service Client ; </a:t>
            </a:r>
          </a:p>
          <a:p>
            <a:pPr marL="171450" indent="-171450">
              <a:buFontTx/>
              <a:buChar char="-"/>
            </a:pPr>
            <a:r>
              <a:rPr lang="fr-FR" sz="1200" dirty="0"/>
              <a:t>Les dossiers concernés par cette obligation sont tagués par le service client lors de la prise d’intervention, dans le champ « Commentaire »</a:t>
            </a:r>
          </a:p>
          <a:p>
            <a:endParaRPr lang="fr-FR" sz="1400" dirty="0"/>
          </a:p>
          <a:p>
            <a:r>
              <a:rPr lang="fr-FR" sz="1400" u="sng" dirty="0"/>
              <a:t>Périmètre Pilotage :</a:t>
            </a:r>
          </a:p>
          <a:p>
            <a:pPr marL="171450" indent="-171450">
              <a:buFontTx/>
              <a:buChar char="-"/>
            </a:pPr>
            <a:r>
              <a:rPr lang="fr-FR" sz="1200" dirty="0"/>
              <a:t>L’affectation initiale par le Pilotage ne prend pas en compte ce critère, l’affectation est réalisée selon les compétences et disponibilité des intervenants</a:t>
            </a:r>
          </a:p>
          <a:p>
            <a:pPr marL="171450" indent="-171450">
              <a:buFontTx/>
              <a:buChar char="-"/>
            </a:pPr>
            <a:r>
              <a:rPr lang="fr-FR" sz="1200" dirty="0"/>
              <a:t>La gestion des aléas se fera en commun entre le Pilotage et le manager DIR</a:t>
            </a:r>
          </a:p>
          <a:p>
            <a:pPr marL="171450" indent="-171450">
              <a:buFontTx/>
              <a:buChar char="-"/>
            </a:pPr>
            <a:endParaRPr lang="fr-FR" sz="1400" dirty="0"/>
          </a:p>
          <a:p>
            <a:r>
              <a:rPr lang="fr-FR" sz="1400" u="sng" dirty="0"/>
              <a:t>Périmètre Intervention : </a:t>
            </a:r>
          </a:p>
          <a:p>
            <a:pPr marL="171450" indent="-171450">
              <a:buFontTx/>
              <a:buChar char="-"/>
            </a:pPr>
            <a:r>
              <a:rPr lang="fr-FR" sz="1200" dirty="0"/>
              <a:t>L’Indication du taguage dans les OT sera dans le champ « Commentaire d’accès » et dans le « Bloc notes »</a:t>
            </a:r>
          </a:p>
          <a:p>
            <a:pPr marL="171450" indent="-171450">
              <a:buFontTx/>
              <a:buChar char="-"/>
            </a:pPr>
            <a:r>
              <a:rPr lang="fr-FR" sz="1200" dirty="0"/>
              <a:t>L’intervenant vérifie son plan de charge à J-2 (PROD), à chaud (SAV) ou en préparation de ses visites (Chargés d’Affaires) pour détecter au plus tôt les cas de blocage en regardant les tags éventuels avant de se communiquer les OT</a:t>
            </a:r>
          </a:p>
          <a:p>
            <a:pPr marL="171450" indent="-171450">
              <a:buFontTx/>
              <a:buChar char="-"/>
            </a:pPr>
            <a:r>
              <a:rPr lang="fr-FR" sz="1200" dirty="0"/>
              <a:t>Si la présentation du «</a:t>
            </a:r>
            <a:r>
              <a:rPr lang="fr-FR" sz="1200" dirty="0" err="1"/>
              <a:t>pass</a:t>
            </a:r>
            <a:r>
              <a:rPr lang="fr-FR" sz="1200" dirty="0"/>
              <a:t> sanitaire»  est demandée et si l’intervenant n’est pas en mesure de le présenter, alors il informe sa ligne managériale sans délai pour trouver une solution en local puis en collaboration avec le pilotage :</a:t>
            </a:r>
          </a:p>
          <a:p>
            <a:pPr marL="628650" lvl="1" indent="-171450">
              <a:buFontTx/>
              <a:buChar char="-"/>
            </a:pPr>
            <a:r>
              <a:rPr lang="fr-FR" sz="1200" dirty="0"/>
              <a:t>Si possible : alors affectation à un autre intervenant volontaire et déroulement de l’intervention</a:t>
            </a:r>
          </a:p>
          <a:p>
            <a:pPr marL="628650" lvl="1" indent="-171450">
              <a:buFontTx/>
              <a:buChar char="-"/>
            </a:pPr>
            <a:r>
              <a:rPr lang="fr-FR" sz="1200" dirty="0"/>
              <a:t>Si pas possible : alors échec et reprise de rdv par le pilotage concerné</a:t>
            </a:r>
          </a:p>
          <a:p>
            <a:pPr marL="171450" indent="-171450">
              <a:buFontTx/>
              <a:buChar char="-"/>
            </a:pPr>
            <a:r>
              <a:rPr lang="fr-FR" sz="1200" dirty="0"/>
              <a:t>La ligne managériale recense les volontaires qui indiquent qu’ils seront en capacité d’intervenir dans des lieux nécessitant un « </a:t>
            </a:r>
            <a:r>
              <a:rPr lang="fr-FR" sz="1200" dirty="0" err="1"/>
              <a:t>pass</a:t>
            </a:r>
            <a:r>
              <a:rPr lang="fr-FR" sz="1200" dirty="0"/>
              <a:t> sanitaire. »</a:t>
            </a:r>
          </a:p>
          <a:p>
            <a:pPr marL="171450" indent="-171450">
              <a:buFontTx/>
              <a:buChar char="-"/>
            </a:pPr>
            <a:endParaRPr lang="fr-FR" sz="1200" dirty="0"/>
          </a:p>
        </p:txBody>
      </p:sp>
    </p:spTree>
    <p:extLst>
      <p:ext uri="{BB962C8B-B14F-4D97-AF65-F5344CB8AC3E}">
        <p14:creationId xmlns:p14="http://schemas.microsoft.com/office/powerpoint/2010/main" val="18486742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20500"/>
            <a:ext cx="8515350" cy="431254"/>
          </a:xfrm>
        </p:spPr>
        <p:txBody>
          <a:bodyPr/>
          <a:lstStyle/>
          <a:p>
            <a:r>
              <a:rPr lang="fr-FR" dirty="0"/>
              <a:t>Les points particuliers à compter du 30/08  (1/3)</a:t>
            </a:r>
          </a:p>
        </p:txBody>
      </p:sp>
      <p:sp>
        <p:nvSpPr>
          <p:cNvPr id="10" name="ZoneTexte 9"/>
          <p:cNvSpPr txBox="1"/>
          <p:nvPr/>
        </p:nvSpPr>
        <p:spPr>
          <a:xfrm>
            <a:off x="179512" y="915566"/>
            <a:ext cx="8730566" cy="3016210"/>
          </a:xfrm>
          <a:prstGeom prst="rect">
            <a:avLst/>
          </a:prstGeom>
        </p:spPr>
        <p:txBody>
          <a:bodyPr wrap="square" lIns="0" tIns="0" rIns="0" bIns="0" rtlCol="0">
            <a:spAutoFit/>
          </a:bodyPr>
          <a:lstStyle/>
          <a:p>
            <a:r>
              <a:rPr lang="fr-FR" sz="1400" u="sng" dirty="0">
                <a:highlight>
                  <a:srgbClr val="FFFFFF"/>
                </a:highlight>
              </a:rPr>
              <a:t>Recensement des volontaires :</a:t>
            </a:r>
          </a:p>
          <a:p>
            <a:pPr marL="171450" indent="-171450">
              <a:buFontTx/>
              <a:buChar char="-"/>
            </a:pPr>
            <a:r>
              <a:rPr lang="fr-FR" sz="1200" dirty="0">
                <a:highlight>
                  <a:srgbClr val="FFFFFF"/>
                </a:highlight>
              </a:rPr>
              <a:t>Pas de présentation par les intervenants ni de stockage par les managers des justificatifs de « </a:t>
            </a:r>
            <a:r>
              <a:rPr lang="fr-FR" sz="1200" dirty="0" err="1">
                <a:highlight>
                  <a:srgbClr val="FFFFFF"/>
                </a:highlight>
              </a:rPr>
              <a:t>pass</a:t>
            </a:r>
            <a:r>
              <a:rPr lang="fr-FR" sz="1200" dirty="0">
                <a:highlight>
                  <a:srgbClr val="FFFFFF"/>
                </a:highlight>
              </a:rPr>
              <a:t> sanitaire », le principe est le déclaratif à l’instant T. Le recensement des volontaires   – nom prénom et date à  laquelle le salarié a indiqué qu’il était volontaire  est stocké de manière sécurisée (chiffrement et limitation des accès). Les personnels sont informés des conditions de stockage et d’accès des données</a:t>
            </a:r>
          </a:p>
          <a:p>
            <a:endParaRPr lang="fr-FR" sz="1200" dirty="0">
              <a:highlight>
                <a:srgbClr val="FFFF00"/>
              </a:highlight>
            </a:endParaRPr>
          </a:p>
          <a:p>
            <a:r>
              <a:rPr lang="fr-FR" sz="1400" u="sng" dirty="0"/>
              <a:t>Périmètre des interventions concernées :</a:t>
            </a:r>
            <a:endParaRPr lang="fr-FR" sz="1400" dirty="0"/>
          </a:p>
          <a:p>
            <a:pPr marL="171450" indent="-171450">
              <a:buFontTx/>
              <a:buChar char="-"/>
            </a:pPr>
            <a:r>
              <a:rPr lang="fr-FR" sz="1200" dirty="0">
                <a:highlight>
                  <a:srgbClr val="FFFFFF"/>
                </a:highlight>
              </a:rPr>
              <a:t>Lors de la prise de commande ou de la signalisation les services clients identifient avec les clients l’obligation ou non de présentation du «</a:t>
            </a:r>
            <a:r>
              <a:rPr lang="fr-FR" sz="1200" dirty="0" err="1">
                <a:highlight>
                  <a:srgbClr val="FFFFFF"/>
                </a:highlight>
              </a:rPr>
              <a:t>pass</a:t>
            </a:r>
            <a:r>
              <a:rPr lang="fr-FR" sz="1200" dirty="0">
                <a:highlight>
                  <a:srgbClr val="FFFFFF"/>
                </a:highlight>
              </a:rPr>
              <a:t> sanitaire» pour accéder au site de l’intervention.  </a:t>
            </a:r>
          </a:p>
          <a:p>
            <a:pPr marL="171450" indent="-171450">
              <a:buFontTx/>
              <a:buChar char="-"/>
            </a:pPr>
            <a:r>
              <a:rPr lang="fr-FR" sz="1200" dirty="0">
                <a:highlight>
                  <a:srgbClr val="FFFFFF"/>
                </a:highlight>
              </a:rPr>
              <a:t>Il est à noter que les dispositions citées ci-dessus prévoient un certain nombre de dérogations à la présentation d’un « </a:t>
            </a:r>
            <a:r>
              <a:rPr lang="fr-FR" sz="1200" dirty="0" err="1">
                <a:highlight>
                  <a:srgbClr val="FFFFFF"/>
                </a:highlight>
              </a:rPr>
              <a:t>pass</a:t>
            </a:r>
            <a:r>
              <a:rPr lang="fr-FR" sz="1200" dirty="0">
                <a:highlight>
                  <a:srgbClr val="FFFFFF"/>
                </a:highlight>
              </a:rPr>
              <a:t> sanitaire » que les services clients détermineront avec les clients (notamment en cas d’interventions urgentes, ou d’interventions réalisées dans des espaces non accessibles au public ou en dehors des horaires d’ouverture au public).</a:t>
            </a:r>
            <a:endParaRPr lang="fr-FR" sz="1200" dirty="0"/>
          </a:p>
          <a:p>
            <a:pPr marL="171450" indent="-171450">
              <a:buFontTx/>
              <a:buChar char="-"/>
            </a:pPr>
            <a:endParaRPr lang="fr-FR" sz="1200" dirty="0"/>
          </a:p>
          <a:p>
            <a:pPr marL="228600" indent="-228600">
              <a:buFont typeface="+mj-lt"/>
              <a:buAutoNum type="arabicPeriod"/>
            </a:pPr>
            <a:endParaRPr lang="fr-FR" sz="1200" dirty="0"/>
          </a:p>
          <a:p>
            <a:pPr marL="171450" indent="-171450">
              <a:buFontTx/>
              <a:buChar char="-"/>
            </a:pPr>
            <a:endParaRPr lang="fr-FR" sz="1200" dirty="0"/>
          </a:p>
        </p:txBody>
      </p:sp>
    </p:spTree>
    <p:extLst>
      <p:ext uri="{BB962C8B-B14F-4D97-AF65-F5344CB8AC3E}">
        <p14:creationId xmlns:p14="http://schemas.microsoft.com/office/powerpoint/2010/main" val="36751131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R_template_restricted">
  <a:themeElements>
    <a:clrScheme name="Orange WHT Secondary">
      <a:dk1>
        <a:srgbClr val="000000"/>
      </a:dk1>
      <a:lt1>
        <a:srgbClr val="FFFFFF"/>
      </a:lt1>
      <a:dk2>
        <a:srgbClr val="8F8F8F"/>
      </a:dk2>
      <a:lt2>
        <a:srgbClr val="FF7900"/>
      </a:lt2>
      <a:accent1>
        <a:srgbClr val="FF7900"/>
      </a:accent1>
      <a:accent2>
        <a:srgbClr val="4BB4E6"/>
      </a:accent2>
      <a:accent3>
        <a:srgbClr val="50BE87"/>
      </a:accent3>
      <a:accent4>
        <a:srgbClr val="FFB4E6"/>
      </a:accent4>
      <a:accent5>
        <a:srgbClr val="A885D8"/>
      </a:accent5>
      <a:accent6>
        <a:srgbClr val="FFD200"/>
      </a:accent6>
      <a:hlink>
        <a:srgbClr val="FF7900"/>
      </a:hlink>
      <a:folHlink>
        <a:srgbClr val="FF7900"/>
      </a:folHlink>
    </a:clrScheme>
    <a:fontScheme name="Orange">
      <a:majorFont>
        <a:latin typeface="Helvetica 75 Bold"/>
        <a:ea typeface=""/>
        <a:cs typeface=""/>
      </a:majorFont>
      <a:minorFont>
        <a:latin typeface="Helvetica 75 Bol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1600" dirty="0" smtClean="0">
            <a:solidFill>
              <a:srgbClr val="000000"/>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bodyPr wrap="none" lIns="0" tIns="0" rIns="0" bIns="0" rtlCol="0">
        <a:spAutoFit/>
      </a:bodyPr>
      <a:lstStyle>
        <a:defPPr>
          <a:defRPr sz="1400" dirty="0" err="1" smtClean="0"/>
        </a:defPPr>
      </a:lstStyle>
    </a:txDef>
  </a:objectDefaults>
  <a:extraClrSchemeLst/>
  <a:extLst>
    <a:ext uri="{05A4C25C-085E-4340-85A3-A5531E510DB2}">
      <thm15:themeFamily xmlns:thm15="http://schemas.microsoft.com/office/thememl/2012/main" name="OFR_OBS-template_external.potx" id="{8E63A4C0-0D5B-4AB0-9B17-28650E3A1109}" vid="{213D95EF-7056-43E0-9767-0E799F7889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6184</TotalTime>
  <Words>1463</Words>
  <Application>Microsoft Office PowerPoint</Application>
  <PresentationFormat>Affichage à l'écran (16:9)</PresentationFormat>
  <Paragraphs>261</Paragraphs>
  <Slides>20</Slides>
  <Notes>10</Notes>
  <HiddenSlides>0</HiddenSlides>
  <MMClips>0</MMClips>
  <ScaleCrop>false</ScaleCrop>
  <HeadingPairs>
    <vt:vector size="8" baseType="variant">
      <vt:variant>
        <vt:lpstr>Polices utilisées</vt:lpstr>
      </vt:variant>
      <vt:variant>
        <vt:i4>9</vt:i4>
      </vt:variant>
      <vt:variant>
        <vt:lpstr>Thème</vt:lpstr>
      </vt:variant>
      <vt:variant>
        <vt:i4>1</vt:i4>
      </vt:variant>
      <vt:variant>
        <vt:lpstr>Serveurs OLE incorporés</vt:lpstr>
      </vt:variant>
      <vt:variant>
        <vt:i4>1</vt:i4>
      </vt:variant>
      <vt:variant>
        <vt:lpstr>Titres des diapositives</vt:lpstr>
      </vt:variant>
      <vt:variant>
        <vt:i4>20</vt:i4>
      </vt:variant>
    </vt:vector>
  </HeadingPairs>
  <TitlesOfParts>
    <vt:vector size="31" baseType="lpstr">
      <vt:lpstr>ＭＳ Ｐゴシック</vt:lpstr>
      <vt:lpstr>ＭＳ Ｐゴシック</vt:lpstr>
      <vt:lpstr>Arial</vt:lpstr>
      <vt:lpstr>Calibri</vt:lpstr>
      <vt:lpstr>Helvetica 55 Roman</vt:lpstr>
      <vt:lpstr>Helvetica 75</vt:lpstr>
      <vt:lpstr>Helvetica 75 Bold</vt:lpstr>
      <vt:lpstr>Times New Roman</vt:lpstr>
      <vt:lpstr>Wingdings</vt:lpstr>
      <vt:lpstr>OFR_template_restricted</vt:lpstr>
      <vt:lpstr>Diapositive think-cell</vt:lpstr>
      <vt:lpstr>Les interventions chez les clients  « Pass sanitaire » COVID19</vt:lpstr>
      <vt:lpstr> Sommaire</vt:lpstr>
      <vt:lpstr>Proposition de fonctionnement à compter du 30/08</vt:lpstr>
      <vt:lpstr>Les principes généraux à compter du 30/08</vt:lpstr>
      <vt:lpstr>Macro processus sur segments PRO/PME/E – techniciens Orange</vt:lpstr>
      <vt:lpstr>Présentation PowerPoint</vt:lpstr>
      <vt:lpstr>Macro processus « pass sanitaire » pour acteurs* d’une POI Entreprise </vt:lpstr>
      <vt:lpstr>La proposition détaillée à compter du 30/08 </vt:lpstr>
      <vt:lpstr>Les points particuliers à compter du 30/08  (1/3)</vt:lpstr>
      <vt:lpstr>Les points particuliers à compter du 30/08 (2/3)</vt:lpstr>
      <vt:lpstr>Les points particuliers à compter du 30/08 (3/3)</vt:lpstr>
      <vt:lpstr>Les principes généraux à compter du 30/08 – Mise en œuvre avec les services clients</vt:lpstr>
      <vt:lpstr>Documentation de référence</vt:lpstr>
      <vt:lpstr>Les documents de référence applicables pour les consignes sanitaires et le « pass sanitaire »</vt:lpstr>
      <vt:lpstr>Annexes</vt:lpstr>
      <vt:lpstr>Posture manager « recensement des volontaires »</vt:lpstr>
      <vt:lpstr>Information Protection des données personnelles </vt:lpstr>
      <vt:lpstr>A compter du 30/08  Les lieux avec « pass sanitaire »  nécessaire (1/3)</vt:lpstr>
      <vt:lpstr>A compter du 30/08  Les lieux avec « pass sanitaire »  nécessaire (2/3)</vt:lpstr>
      <vt:lpstr>A compter du 30/08  Les lieux avec « pass sanitaire »  nécessaire (3/3)</vt:lpstr>
    </vt:vector>
  </TitlesOfParts>
  <Company>Orange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Processus général pour passe sanitaire</dc:title>
  <dc:creator>MINEUR Vincent UI SO</dc:creator>
  <cp:lastModifiedBy>LONDOT Thierry UAT NE</cp:lastModifiedBy>
  <cp:revision>188</cp:revision>
  <dcterms:created xsi:type="dcterms:W3CDTF">2021-08-10T07:11:03Z</dcterms:created>
  <dcterms:modified xsi:type="dcterms:W3CDTF">2021-08-31T08:12:32Z</dcterms:modified>
</cp:coreProperties>
</file>